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63"/>
  </p:notesMasterIdLst>
  <p:sldIdLst>
    <p:sldId id="1031" r:id="rId2"/>
    <p:sldId id="1019" r:id="rId3"/>
    <p:sldId id="1227" r:id="rId4"/>
    <p:sldId id="1228" r:id="rId5"/>
    <p:sldId id="1229" r:id="rId6"/>
    <p:sldId id="1230" r:id="rId7"/>
    <p:sldId id="1231" r:id="rId8"/>
    <p:sldId id="1232" r:id="rId9"/>
    <p:sldId id="1233" r:id="rId10"/>
    <p:sldId id="1235" r:id="rId11"/>
    <p:sldId id="1236" r:id="rId12"/>
    <p:sldId id="1237" r:id="rId13"/>
    <p:sldId id="1238" r:id="rId14"/>
    <p:sldId id="1239" r:id="rId15"/>
    <p:sldId id="1240" r:id="rId16"/>
    <p:sldId id="1241" r:id="rId17"/>
    <p:sldId id="1242" r:id="rId18"/>
    <p:sldId id="1243" r:id="rId19"/>
    <p:sldId id="1244" r:id="rId20"/>
    <p:sldId id="1245" r:id="rId21"/>
    <p:sldId id="1246" r:id="rId22"/>
    <p:sldId id="1247" r:id="rId23"/>
    <p:sldId id="1255" r:id="rId24"/>
    <p:sldId id="1248" r:id="rId25"/>
    <p:sldId id="1249" r:id="rId26"/>
    <p:sldId id="1250" r:id="rId27"/>
    <p:sldId id="1251" r:id="rId28"/>
    <p:sldId id="1252" r:id="rId29"/>
    <p:sldId id="1253" r:id="rId30"/>
    <p:sldId id="1254" r:id="rId31"/>
    <p:sldId id="1256" r:id="rId32"/>
    <p:sldId id="1257" r:id="rId33"/>
    <p:sldId id="1258" r:id="rId34"/>
    <p:sldId id="1259" r:id="rId35"/>
    <p:sldId id="1260" r:id="rId36"/>
    <p:sldId id="1261" r:id="rId37"/>
    <p:sldId id="1262" r:id="rId38"/>
    <p:sldId id="1282" r:id="rId39"/>
    <p:sldId id="1281" r:id="rId40"/>
    <p:sldId id="1280" r:id="rId41"/>
    <p:sldId id="1279" r:id="rId42"/>
    <p:sldId id="1278" r:id="rId43"/>
    <p:sldId id="1277" r:id="rId44"/>
    <p:sldId id="1276" r:id="rId45"/>
    <p:sldId id="1275" r:id="rId46"/>
    <p:sldId id="1274" r:id="rId47"/>
    <p:sldId id="1273" r:id="rId48"/>
    <p:sldId id="1272" r:id="rId49"/>
    <p:sldId id="1271" r:id="rId50"/>
    <p:sldId id="1270" r:id="rId51"/>
    <p:sldId id="1269" r:id="rId52"/>
    <p:sldId id="1283" r:id="rId53"/>
    <p:sldId id="1267" r:id="rId54"/>
    <p:sldId id="1266" r:id="rId55"/>
    <p:sldId id="1265" r:id="rId56"/>
    <p:sldId id="1286" r:id="rId57"/>
    <p:sldId id="1284" r:id="rId58"/>
    <p:sldId id="1287" r:id="rId59"/>
    <p:sldId id="1285" r:id="rId60"/>
    <p:sldId id="1264" r:id="rId61"/>
    <p:sldId id="1288" r:id="rId62"/>
  </p:sldIdLst>
  <p:sldSz cx="12192000" cy="6858000"/>
  <p:notesSz cx="7104063" cy="10234613"/>
  <p:embeddedFontLst>
    <p:embeddedFont>
      <p:font typeface="Calibri" panose="020F0502020204030204" pitchFamily="34" charset="0"/>
      <p:regular r:id="rId64"/>
      <p:bold r:id="rId65"/>
      <p:italic r:id="rId66"/>
      <p:boldItalic r:id="rId67"/>
    </p:embeddedFont>
    <p:embeddedFont>
      <p:font typeface="Libre Franklin" pitchFamily="2" charset="0"/>
      <p:regular r:id="rId68"/>
      <p:bold r:id="rId69"/>
      <p:italic r:id="rId70"/>
      <p:boldItalic r:id="rId71"/>
    </p:embeddedFont>
    <p:embeddedFont>
      <p:font typeface="Microsoft Sans Serif" panose="020B0604020202020204" pitchFamily="34" charset="0"/>
      <p:regular r:id="rId72"/>
    </p:embeddedFont>
    <p:embeddedFont>
      <p:font typeface="Noto Sans Symbols" panose="020B060402020202020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1" roundtripDataSignature="AMtx7miW9Woo3fcGF6jBp+O7oEAbnb4pb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rien saada" initials="" lastIdx="19" clrIdx="0"/>
  <p:cmAuthor id="2" name="Alessandra Capurro" initials="" lastIdx="2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162" autoAdjust="0"/>
    <p:restoredTop sz="94249" autoAdjust="0"/>
  </p:normalViewPr>
  <p:slideViewPr>
    <p:cSldViewPr snapToGrid="0">
      <p:cViewPr varScale="1">
        <p:scale>
          <a:sx n="63" d="100"/>
          <a:sy n="63" d="100"/>
        </p:scale>
        <p:origin x="80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font" Target="fonts/font5.fntdata"/><Relationship Id="rId76"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font" Target="fonts/font8.fntdata"/><Relationship Id="rId22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221" Type="http://customschemas.google.com/relationships/presentationmetadata" Target="meta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3.fntdata"/><Relationship Id="rId74"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22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223"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3" Type="http://schemas.openxmlformats.org/officeDocument/2006/relationships/slide" Target="slides/slide2.xml"/><Relationship Id="rId222" Type="http://schemas.openxmlformats.org/officeDocument/2006/relationships/commentAuthors" Target="commentAuthor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225" Type="http://schemas.openxmlformats.org/officeDocument/2006/relationships/theme" Target="theme/theme1.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8427" cy="513508"/>
          </a:xfrm>
          <a:prstGeom prst="rect">
            <a:avLst/>
          </a:prstGeom>
          <a:noFill/>
          <a:ln>
            <a:noFill/>
          </a:ln>
        </p:spPr>
        <p:txBody>
          <a:bodyPr spcFirstLastPara="1" wrap="square" lIns="99059" tIns="49516" rIns="99059" bIns="49516"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3992" y="0"/>
            <a:ext cx="3078427" cy="513508"/>
          </a:xfrm>
          <a:prstGeom prst="rect">
            <a:avLst/>
          </a:prstGeom>
          <a:noFill/>
          <a:ln>
            <a:noFill/>
          </a:ln>
        </p:spPr>
        <p:txBody>
          <a:bodyPr spcFirstLastPara="1" wrap="square" lIns="99059" tIns="49516" rIns="99059" bIns="49516"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82600" y="1279525"/>
            <a:ext cx="6140450" cy="34544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10407" y="4925407"/>
            <a:ext cx="5683250" cy="4029879"/>
          </a:xfrm>
          <a:prstGeom prst="rect">
            <a:avLst/>
          </a:prstGeom>
          <a:noFill/>
          <a:ln>
            <a:noFill/>
          </a:ln>
        </p:spPr>
        <p:txBody>
          <a:bodyPr spcFirstLastPara="1" wrap="square" lIns="99059" tIns="49516" rIns="99059" bIns="49516"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7"/>
            <a:ext cx="3078427" cy="513507"/>
          </a:xfrm>
          <a:prstGeom prst="rect">
            <a:avLst/>
          </a:prstGeom>
          <a:noFill/>
          <a:ln>
            <a:noFill/>
          </a:ln>
        </p:spPr>
        <p:txBody>
          <a:bodyPr spcFirstLastPara="1" wrap="square" lIns="99059" tIns="49516" rIns="99059" bIns="49516"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3992" y="9721107"/>
            <a:ext cx="3078427" cy="513507"/>
          </a:xfrm>
          <a:prstGeom prst="rect">
            <a:avLst/>
          </a:prstGeom>
          <a:noFill/>
          <a:ln>
            <a:noFill/>
          </a:ln>
        </p:spPr>
        <p:txBody>
          <a:bodyPr spcFirstLastPara="1" wrap="square" lIns="99059" tIns="49516" rIns="99059" bIns="49516" anchor="b" anchorCtr="0">
            <a:noAutofit/>
          </a:bodyPr>
          <a:lstStyle/>
          <a:p>
            <a:pPr algn="r">
              <a:buSzPts val="1200"/>
            </a:pPr>
            <a:fld id="{00000000-1234-1234-1234-123412341234}" type="slidenum">
              <a:rPr lang="fr-CH" sz="1300" smtClean="0">
                <a:solidFill>
                  <a:schemeClr val="dk1"/>
                </a:solidFill>
                <a:latin typeface="Calibri"/>
                <a:ea typeface="Calibri"/>
                <a:cs typeface="Calibri"/>
                <a:sym typeface="Calibri"/>
              </a:rPr>
              <a:pPr algn="r">
                <a:buSzPts val="1200"/>
              </a:pPr>
              <a:t>‹Nr.›</a:t>
            </a:fld>
            <a:endParaRPr lang="fr-CH"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e de titre">
  <p:cSld name="Diapositive de titre">
    <p:spTree>
      <p:nvGrpSpPr>
        <p:cNvPr id="1" name="Shape 16"/>
        <p:cNvGrpSpPr/>
        <p:nvPr/>
      </p:nvGrpSpPr>
      <p:grpSpPr>
        <a:xfrm>
          <a:off x="0" y="0"/>
          <a:ext cx="0" cy="0"/>
          <a:chOff x="0" y="0"/>
          <a:chExt cx="0" cy="0"/>
        </a:xfrm>
      </p:grpSpPr>
      <p:pic>
        <p:nvPicPr>
          <p:cNvPr id="17" name="Google Shape;17;p36"/>
          <p:cNvPicPr preferRelativeResize="0"/>
          <p:nvPr/>
        </p:nvPicPr>
        <p:blipFill rotWithShape="1">
          <a:blip r:embed="rId2">
            <a:alphaModFix/>
          </a:blip>
          <a:srcRect l="5597" r="5597"/>
          <a:stretch/>
        </p:blipFill>
        <p:spPr>
          <a:xfrm>
            <a:off x="1775885" y="0"/>
            <a:ext cx="10416116" cy="6597651"/>
          </a:xfrm>
          <a:prstGeom prst="rect">
            <a:avLst/>
          </a:prstGeom>
          <a:noFill/>
          <a:ln>
            <a:noFill/>
          </a:ln>
        </p:spPr>
      </p:pic>
      <p:sp>
        <p:nvSpPr>
          <p:cNvPr id="18" name="Google Shape;18;p36"/>
          <p:cNvSpPr>
            <a:spLocks noGrp="1"/>
          </p:cNvSpPr>
          <p:nvPr>
            <p:ph type="pic" idx="2"/>
          </p:nvPr>
        </p:nvSpPr>
        <p:spPr>
          <a:xfrm>
            <a:off x="1775885" y="0"/>
            <a:ext cx="10416116" cy="6597651"/>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 name="Google Shape;19;p36"/>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6"/>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1" name="Google Shape;21;p36"/>
          <p:cNvPicPr preferRelativeResize="0"/>
          <p:nvPr/>
        </p:nvPicPr>
        <p:blipFill rotWithShape="1">
          <a:blip r:embed="rId3">
            <a:alphaModFix/>
          </a:blip>
          <a:srcRect/>
          <a:stretch/>
        </p:blipFill>
        <p:spPr>
          <a:xfrm>
            <a:off x="110197" y="107045"/>
            <a:ext cx="1567068" cy="678207"/>
          </a:xfrm>
          <a:prstGeom prst="rect">
            <a:avLst/>
          </a:prstGeom>
          <a:noFill/>
          <a:ln>
            <a:noFill/>
          </a:ln>
        </p:spPr>
      </p:pic>
      <p:sp>
        <p:nvSpPr>
          <p:cNvPr id="22" name="Google Shape;22;p36"/>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3" name="Google Shape;23;p36"/>
          <p:cNvPicPr preferRelativeResize="0"/>
          <p:nvPr/>
        </p:nvPicPr>
        <p:blipFill rotWithShape="1">
          <a:blip r:embed="rId4">
            <a:alphaModFix/>
          </a:blip>
          <a:srcRect/>
          <a:stretch/>
        </p:blipFill>
        <p:spPr>
          <a:xfrm>
            <a:off x="174675" y="6390510"/>
            <a:ext cx="770371" cy="321145"/>
          </a:xfrm>
          <a:prstGeom prst="rect">
            <a:avLst/>
          </a:prstGeom>
          <a:noFill/>
          <a:ln>
            <a:noFill/>
          </a:ln>
        </p:spPr>
      </p:pic>
      <p:sp>
        <p:nvSpPr>
          <p:cNvPr id="2" name="hlSlideMaster.Diapositive de titreHeader" descr=".">
            <a:extLst>
              <a:ext uri="{FF2B5EF4-FFF2-40B4-BE49-F238E27FC236}">
                <a16:creationId xmlns:a16="http://schemas.microsoft.com/office/drawing/2014/main" id="{5A5F38E7-FF63-4B02-B959-7401BC985110}"/>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Diapositive de titreFooter" descr=".">
            <a:extLst>
              <a:ext uri="{FF2B5EF4-FFF2-40B4-BE49-F238E27FC236}">
                <a16:creationId xmlns:a16="http://schemas.microsoft.com/office/drawing/2014/main" id="{87D14515-FC01-46E8-BBDE-034B4323A41B}"/>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24"/>
        <p:cNvGrpSpPr/>
        <p:nvPr/>
      </p:nvGrpSpPr>
      <p:grpSpPr>
        <a:xfrm>
          <a:off x="0" y="0"/>
          <a:ext cx="0" cy="0"/>
          <a:chOff x="0" y="0"/>
          <a:chExt cx="0" cy="0"/>
        </a:xfrm>
      </p:grpSpPr>
      <p:sp>
        <p:nvSpPr>
          <p:cNvPr id="25" name="Google Shape;25;p42"/>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42"/>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42"/>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28" name="Google Shape;28;p42"/>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42"/>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Titre et contenuHeader" descr=".">
            <a:extLst>
              <a:ext uri="{FF2B5EF4-FFF2-40B4-BE49-F238E27FC236}">
                <a16:creationId xmlns:a16="http://schemas.microsoft.com/office/drawing/2014/main" id="{9F98449D-EA72-4543-87A6-14975224D3A3}"/>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Titre et contenuFooter" descr=".">
            <a:extLst>
              <a:ext uri="{FF2B5EF4-FFF2-40B4-BE49-F238E27FC236}">
                <a16:creationId xmlns:a16="http://schemas.microsoft.com/office/drawing/2014/main" id="{6F21C852-AFD5-462E-B798-5C2767093FDA}"/>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1_Diapositive de titre">
  <p:cSld name="1_Diapositive de titre">
    <p:spTree>
      <p:nvGrpSpPr>
        <p:cNvPr id="1" name="Shape 43"/>
        <p:cNvGrpSpPr/>
        <p:nvPr/>
      </p:nvGrpSpPr>
      <p:grpSpPr>
        <a:xfrm>
          <a:off x="0" y="0"/>
          <a:ext cx="0" cy="0"/>
          <a:chOff x="0" y="0"/>
          <a:chExt cx="0" cy="0"/>
        </a:xfrm>
      </p:grpSpPr>
      <p:sp>
        <p:nvSpPr>
          <p:cNvPr id="44" name="Google Shape;44;p49"/>
          <p:cNvSpPr>
            <a:spLocks noGrp="1"/>
          </p:cNvSpPr>
          <p:nvPr>
            <p:ph type="pic" idx="2"/>
          </p:nvPr>
        </p:nvSpPr>
        <p:spPr>
          <a:xfrm>
            <a:off x="1775885" y="613251"/>
            <a:ext cx="10416116" cy="6244749"/>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 name="Google Shape;45;p49"/>
          <p:cNvSpPr txBox="1">
            <a:spLocks noGrp="1"/>
          </p:cNvSpPr>
          <p:nvPr>
            <p:ph type="ctrTitle"/>
          </p:nvPr>
        </p:nvSpPr>
        <p:spPr>
          <a:xfrm>
            <a:off x="8540752" y="1048714"/>
            <a:ext cx="3651249" cy="3117849"/>
          </a:xfrm>
          <a:prstGeom prst="rect">
            <a:avLst/>
          </a:prstGeom>
          <a:solidFill>
            <a:schemeClr val="accent1"/>
          </a:solidFill>
          <a:ln>
            <a:noFill/>
          </a:ln>
        </p:spPr>
        <p:txBody>
          <a:bodyPr spcFirstLastPara="1" wrap="square" lIns="216000" tIns="0" rIns="72000" bIns="46800" anchor="ctr" anchorCtr="0">
            <a:normAutofit/>
          </a:bodyPr>
          <a:lstStyle>
            <a:lvl1pPr lvl="0" algn="l">
              <a:lnSpc>
                <a:spcPct val="90000"/>
              </a:lnSpc>
              <a:spcBef>
                <a:spcPts val="0"/>
              </a:spcBef>
              <a:spcAft>
                <a:spcPts val="0"/>
              </a:spcAft>
              <a:buClr>
                <a:schemeClr val="lt1"/>
              </a:buClr>
              <a:buSzPts val="4800"/>
              <a:buFont typeface="Libre Franklin"/>
              <a:buNone/>
              <a:defRPr sz="48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9"/>
          <p:cNvSpPr txBox="1">
            <a:spLocks noGrp="1"/>
          </p:cNvSpPr>
          <p:nvPr>
            <p:ph type="subTitle" idx="1"/>
          </p:nvPr>
        </p:nvSpPr>
        <p:spPr>
          <a:xfrm>
            <a:off x="6102351" y="4166563"/>
            <a:ext cx="2438400" cy="2091267"/>
          </a:xfrm>
          <a:prstGeom prst="rect">
            <a:avLst/>
          </a:prstGeom>
          <a:solidFill>
            <a:schemeClr val="dk1"/>
          </a:solidFill>
          <a:ln>
            <a:noFill/>
          </a:ln>
        </p:spPr>
        <p:txBody>
          <a:bodyPr spcFirstLastPara="1" wrap="square" lIns="90000" tIns="45700" rIns="91425" bIns="45700" anchor="ctr" anchorCtr="0">
            <a:normAutofit/>
          </a:bodyPr>
          <a:lstStyle>
            <a:lvl1pPr lvl="0" algn="ctr">
              <a:lnSpc>
                <a:spcPct val="90000"/>
              </a:lnSpc>
              <a:spcBef>
                <a:spcPts val="1000"/>
              </a:spcBef>
              <a:spcAft>
                <a:spcPts val="0"/>
              </a:spcAft>
              <a:buSzPts val="1440"/>
              <a:buNone/>
              <a:defRPr sz="1600">
                <a:solidFill>
                  <a:schemeClr val="lt1"/>
                </a:solidFill>
              </a:defRPr>
            </a:lvl1pPr>
            <a:lvl2pPr lvl="1" algn="ctr">
              <a:lnSpc>
                <a:spcPct val="90000"/>
              </a:lnSpc>
              <a:spcBef>
                <a:spcPts val="500"/>
              </a:spcBef>
              <a:spcAft>
                <a:spcPts val="0"/>
              </a:spcAft>
              <a:buSzPts val="2000"/>
              <a:buNone/>
              <a:defRPr sz="2000"/>
            </a:lvl2pPr>
            <a:lvl3pPr lvl="2" algn="ctr">
              <a:lnSpc>
                <a:spcPct val="90000"/>
              </a:lnSpc>
              <a:spcBef>
                <a:spcPts val="500"/>
              </a:spcBef>
              <a:spcAft>
                <a:spcPts val="0"/>
              </a:spcAft>
              <a:buClr>
                <a:schemeClr val="dk1"/>
              </a:buClr>
              <a:buSzPts val="162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47" name="Google Shape;47;p49"/>
          <p:cNvPicPr preferRelativeResize="0"/>
          <p:nvPr/>
        </p:nvPicPr>
        <p:blipFill rotWithShape="1">
          <a:blip r:embed="rId2">
            <a:alphaModFix/>
          </a:blip>
          <a:srcRect/>
          <a:stretch/>
        </p:blipFill>
        <p:spPr>
          <a:xfrm>
            <a:off x="110197" y="107045"/>
            <a:ext cx="1567068" cy="678207"/>
          </a:xfrm>
          <a:prstGeom prst="rect">
            <a:avLst/>
          </a:prstGeom>
          <a:noFill/>
          <a:ln>
            <a:noFill/>
          </a:ln>
        </p:spPr>
      </p:pic>
      <p:sp>
        <p:nvSpPr>
          <p:cNvPr id="48" name="Google Shape;48;p49"/>
          <p:cNvSpPr txBox="1">
            <a:spLocks noGrp="1"/>
          </p:cNvSpPr>
          <p:nvPr>
            <p:ph type="body" idx="3"/>
          </p:nvPr>
        </p:nvSpPr>
        <p:spPr>
          <a:xfrm>
            <a:off x="8534400" y="6244168"/>
            <a:ext cx="2438400" cy="613833"/>
          </a:xfrm>
          <a:prstGeom prst="rect">
            <a:avLst/>
          </a:prstGeom>
          <a:solidFill>
            <a:schemeClr val="lt1"/>
          </a:solidFill>
          <a:ln>
            <a:noFill/>
          </a:ln>
        </p:spPr>
        <p:txBody>
          <a:bodyPr spcFirstLastPara="1" wrap="square" lIns="90000" tIns="45700" rIns="91425" bIns="45700" anchor="ctr" anchorCtr="0">
            <a:noAutofit/>
          </a:bodyPr>
          <a:lstStyle>
            <a:lvl1pPr marL="457200" lvl="0" indent="-228600" algn="ctr">
              <a:lnSpc>
                <a:spcPct val="90000"/>
              </a:lnSpc>
              <a:spcBef>
                <a:spcPts val="1000"/>
              </a:spcBef>
              <a:spcAft>
                <a:spcPts val="0"/>
              </a:spcAft>
              <a:buSzPts val="1320"/>
              <a:buNone/>
              <a:defRPr sz="1467"/>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9" name="Google Shape;49;p49"/>
          <p:cNvPicPr preferRelativeResize="0"/>
          <p:nvPr/>
        </p:nvPicPr>
        <p:blipFill rotWithShape="1">
          <a:blip r:embed="rId3">
            <a:alphaModFix/>
          </a:blip>
          <a:srcRect/>
          <a:stretch/>
        </p:blipFill>
        <p:spPr>
          <a:xfrm>
            <a:off x="174675" y="6390510"/>
            <a:ext cx="770371" cy="321145"/>
          </a:xfrm>
          <a:prstGeom prst="rect">
            <a:avLst/>
          </a:prstGeom>
          <a:noFill/>
          <a:ln>
            <a:noFill/>
          </a:ln>
        </p:spPr>
      </p:pic>
      <p:sp>
        <p:nvSpPr>
          <p:cNvPr id="2" name="hlSlideMaster.1_Diapositive de titreHeader" descr=".">
            <a:extLst>
              <a:ext uri="{FF2B5EF4-FFF2-40B4-BE49-F238E27FC236}">
                <a16:creationId xmlns:a16="http://schemas.microsoft.com/office/drawing/2014/main" id="{FCA23585-B34D-4171-87C1-78D8BB921B2A}"/>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1_Diapositive de titreFooter" descr=".">
            <a:extLst>
              <a:ext uri="{FF2B5EF4-FFF2-40B4-BE49-F238E27FC236}">
                <a16:creationId xmlns:a16="http://schemas.microsoft.com/office/drawing/2014/main" id="{F05DF676-F7BE-42C5-B8B6-01426FC2DC62}"/>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126">
          <p15:clr>
            <a:srgbClr val="FBAE40"/>
          </p15:clr>
        </p15:guide>
        <p15:guide id="4" orient="horz" pos="123">
          <p15:clr>
            <a:srgbClr val="FBAE40"/>
          </p15:clr>
        </p15:guide>
        <p15:guide id="5" orient="horz" pos="3117">
          <p15:clr>
            <a:srgbClr val="FBAE40"/>
          </p15:clr>
        </p15:guide>
        <p15:guide id="6" pos="83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re de section">
  <p:cSld name="Titre de section">
    <p:spTree>
      <p:nvGrpSpPr>
        <p:cNvPr id="1" name="Shape 50"/>
        <p:cNvGrpSpPr/>
        <p:nvPr/>
      </p:nvGrpSpPr>
      <p:grpSpPr>
        <a:xfrm>
          <a:off x="0" y="0"/>
          <a:ext cx="0" cy="0"/>
          <a:chOff x="0" y="0"/>
          <a:chExt cx="0" cy="0"/>
        </a:xfrm>
      </p:grpSpPr>
      <p:sp>
        <p:nvSpPr>
          <p:cNvPr id="51" name="Google Shape;51;p50"/>
          <p:cNvSpPr/>
          <p:nvPr/>
        </p:nvSpPr>
        <p:spPr>
          <a:xfrm>
            <a:off x="609600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52" name="Google Shape;52;p50"/>
          <p:cNvSpPr txBox="1">
            <a:spLocks noGrp="1"/>
          </p:cNvSpPr>
          <p:nvPr>
            <p:ph type="title"/>
          </p:nvPr>
        </p:nvSpPr>
        <p:spPr>
          <a:xfrm>
            <a:off x="6096000" y="1037168"/>
            <a:ext cx="5411893" cy="2391833"/>
          </a:xfrm>
          <a:prstGeom prst="rect">
            <a:avLst/>
          </a:prstGeom>
          <a:noFill/>
          <a:ln>
            <a:noFill/>
          </a:ln>
        </p:spPr>
        <p:txBody>
          <a:bodyPr spcFirstLastPara="1" wrap="square" lIns="180000" tIns="0" rIns="72000" bIns="46800" anchor="ctr" anchorCtr="0">
            <a:normAutofit/>
          </a:bodyPr>
          <a:lstStyle>
            <a:lvl1pPr lvl="0" algn="l">
              <a:lnSpc>
                <a:spcPct val="90000"/>
              </a:lnSpc>
              <a:spcBef>
                <a:spcPts val="0"/>
              </a:spcBef>
              <a:spcAft>
                <a:spcPts val="0"/>
              </a:spcAft>
              <a:buClr>
                <a:schemeClr val="lt1"/>
              </a:buClr>
              <a:buSzPts val="4267"/>
              <a:buFont typeface="Libre Franklin"/>
              <a:buNone/>
              <a:defRPr sz="4267">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50"/>
          <p:cNvSpPr txBox="1">
            <a:spLocks noGrp="1"/>
          </p:cNvSpPr>
          <p:nvPr>
            <p:ph type="body" idx="1"/>
          </p:nvPr>
        </p:nvSpPr>
        <p:spPr>
          <a:xfrm>
            <a:off x="6096000" y="3429000"/>
            <a:ext cx="5411893" cy="2875344"/>
          </a:xfrm>
          <a:prstGeom prst="rect">
            <a:avLst/>
          </a:prstGeom>
          <a:noFill/>
          <a:ln>
            <a:noFill/>
          </a:ln>
        </p:spPr>
        <p:txBody>
          <a:bodyPr spcFirstLastPara="1" wrap="square" lIns="180000" tIns="45700" rIns="91425" bIns="45700" anchor="t" anchorCtr="0">
            <a:normAutofit/>
          </a:bodyPr>
          <a:lstStyle>
            <a:lvl1pPr marL="457200" lvl="0" indent="-228600" algn="l">
              <a:lnSpc>
                <a:spcPct val="90000"/>
              </a:lnSpc>
              <a:spcBef>
                <a:spcPts val="1000"/>
              </a:spcBef>
              <a:spcAft>
                <a:spcPts val="0"/>
              </a:spcAft>
              <a:buSzPts val="2160"/>
              <a:buNone/>
              <a:defRPr sz="2400">
                <a:solidFill>
                  <a:schemeClr val="lt1"/>
                </a:solidFill>
              </a:defRPr>
            </a:lvl1pPr>
            <a:lvl2pPr marL="914400" lvl="1" indent="-228600" algn="l">
              <a:lnSpc>
                <a:spcPct val="90000"/>
              </a:lnSpc>
              <a:spcBef>
                <a:spcPts val="500"/>
              </a:spcBef>
              <a:spcAft>
                <a:spcPts val="0"/>
              </a:spcAft>
              <a:buSzPts val="2000"/>
              <a:buNone/>
              <a:defRPr sz="2000">
                <a:solidFill>
                  <a:srgbClr val="918F8F"/>
                </a:solidFill>
              </a:defRPr>
            </a:lvl2pPr>
            <a:lvl3pPr marL="1371600" lvl="2" indent="-228600" algn="l">
              <a:lnSpc>
                <a:spcPct val="90000"/>
              </a:lnSpc>
              <a:spcBef>
                <a:spcPts val="500"/>
              </a:spcBef>
              <a:spcAft>
                <a:spcPts val="0"/>
              </a:spcAft>
              <a:buClr>
                <a:srgbClr val="918F8F"/>
              </a:buClr>
              <a:buSzPts val="1620"/>
              <a:buNone/>
              <a:defRPr sz="1800">
                <a:solidFill>
                  <a:srgbClr val="918F8F"/>
                </a:solidFill>
              </a:defRPr>
            </a:lvl3pPr>
            <a:lvl4pPr marL="1828800" lvl="3" indent="-228600" algn="l">
              <a:lnSpc>
                <a:spcPct val="90000"/>
              </a:lnSpc>
              <a:spcBef>
                <a:spcPts val="500"/>
              </a:spcBef>
              <a:spcAft>
                <a:spcPts val="0"/>
              </a:spcAft>
              <a:buClr>
                <a:srgbClr val="918F8F"/>
              </a:buClr>
              <a:buSzPts val="1600"/>
              <a:buNone/>
              <a:defRPr sz="1600">
                <a:solidFill>
                  <a:srgbClr val="918F8F"/>
                </a:solidFill>
              </a:defRPr>
            </a:lvl4pPr>
            <a:lvl5pPr marL="2286000" lvl="4" indent="-228600" algn="l">
              <a:lnSpc>
                <a:spcPct val="90000"/>
              </a:lnSpc>
              <a:spcBef>
                <a:spcPts val="500"/>
              </a:spcBef>
              <a:spcAft>
                <a:spcPts val="0"/>
              </a:spcAft>
              <a:buClr>
                <a:srgbClr val="918F8F"/>
              </a:buClr>
              <a:buSzPts val="1600"/>
              <a:buNone/>
              <a:defRPr sz="1600">
                <a:solidFill>
                  <a:srgbClr val="918F8F"/>
                </a:solidFill>
              </a:defRPr>
            </a:lvl5pPr>
            <a:lvl6pPr marL="2743200" lvl="5" indent="-228600" algn="l">
              <a:lnSpc>
                <a:spcPct val="90000"/>
              </a:lnSpc>
              <a:spcBef>
                <a:spcPts val="500"/>
              </a:spcBef>
              <a:spcAft>
                <a:spcPts val="0"/>
              </a:spcAft>
              <a:buClr>
                <a:srgbClr val="918F8F"/>
              </a:buClr>
              <a:buSzPts val="1600"/>
              <a:buNone/>
              <a:defRPr sz="1600">
                <a:solidFill>
                  <a:srgbClr val="918F8F"/>
                </a:solidFill>
              </a:defRPr>
            </a:lvl6pPr>
            <a:lvl7pPr marL="3200400" lvl="6" indent="-228600" algn="l">
              <a:lnSpc>
                <a:spcPct val="90000"/>
              </a:lnSpc>
              <a:spcBef>
                <a:spcPts val="500"/>
              </a:spcBef>
              <a:spcAft>
                <a:spcPts val="0"/>
              </a:spcAft>
              <a:buClr>
                <a:srgbClr val="918F8F"/>
              </a:buClr>
              <a:buSzPts val="1600"/>
              <a:buNone/>
              <a:defRPr sz="1600">
                <a:solidFill>
                  <a:srgbClr val="918F8F"/>
                </a:solidFill>
              </a:defRPr>
            </a:lvl7pPr>
            <a:lvl8pPr marL="3657600" lvl="7" indent="-228600" algn="l">
              <a:lnSpc>
                <a:spcPct val="90000"/>
              </a:lnSpc>
              <a:spcBef>
                <a:spcPts val="500"/>
              </a:spcBef>
              <a:spcAft>
                <a:spcPts val="0"/>
              </a:spcAft>
              <a:buClr>
                <a:srgbClr val="918F8F"/>
              </a:buClr>
              <a:buSzPts val="1600"/>
              <a:buNone/>
              <a:defRPr sz="1600">
                <a:solidFill>
                  <a:srgbClr val="918F8F"/>
                </a:solidFill>
              </a:defRPr>
            </a:lvl8pPr>
            <a:lvl9pPr marL="4114800" lvl="8" indent="-228600" algn="l">
              <a:lnSpc>
                <a:spcPct val="90000"/>
              </a:lnSpc>
              <a:spcBef>
                <a:spcPts val="500"/>
              </a:spcBef>
              <a:spcAft>
                <a:spcPts val="0"/>
              </a:spcAft>
              <a:buClr>
                <a:srgbClr val="918F8F"/>
              </a:buClr>
              <a:buSzPts val="1600"/>
              <a:buNone/>
              <a:defRPr sz="1600">
                <a:solidFill>
                  <a:srgbClr val="918F8F"/>
                </a:solidFill>
              </a:defRPr>
            </a:lvl9pPr>
          </a:lstStyle>
          <a:p>
            <a:endParaRPr/>
          </a:p>
        </p:txBody>
      </p:sp>
      <p:sp>
        <p:nvSpPr>
          <p:cNvPr id="54" name="Google Shape;54;p50"/>
          <p:cNvSpPr>
            <a:spLocks noGrp="1"/>
          </p:cNvSpPr>
          <p:nvPr>
            <p:ph type="pic" idx="2"/>
          </p:nvPr>
        </p:nvSpPr>
        <p:spPr>
          <a:xfrm>
            <a:off x="1206501" y="0"/>
            <a:ext cx="4889500"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 name="Google Shape;55;p5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56" name="Google Shape;56;p5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5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lt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Titre de sectionHeader" descr=".">
            <a:extLst>
              <a:ext uri="{FF2B5EF4-FFF2-40B4-BE49-F238E27FC236}">
                <a16:creationId xmlns:a16="http://schemas.microsoft.com/office/drawing/2014/main" id="{47250923-0C76-45D4-AB61-148C5AA0DB66}"/>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Titre de sectionFooter" descr=".">
            <a:extLst>
              <a:ext uri="{FF2B5EF4-FFF2-40B4-BE49-F238E27FC236}">
                <a16:creationId xmlns:a16="http://schemas.microsoft.com/office/drawing/2014/main" id="{12D1D7AD-F3D4-404A-AFB7-C6FD0FB91EBD}"/>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66"/>
        <p:cNvGrpSpPr/>
        <p:nvPr/>
      </p:nvGrpSpPr>
      <p:grpSpPr>
        <a:xfrm>
          <a:off x="0" y="0"/>
          <a:ext cx="0" cy="0"/>
          <a:chOff x="0" y="0"/>
          <a:chExt cx="0" cy="0"/>
        </a:xfrm>
      </p:grpSpPr>
      <p:sp>
        <p:nvSpPr>
          <p:cNvPr id="67" name="Google Shape;67;p54"/>
          <p:cNvSpPr>
            <a:spLocks noGrp="1"/>
          </p:cNvSpPr>
          <p:nvPr>
            <p:ph type="pic" idx="2"/>
          </p:nvPr>
        </p:nvSpPr>
        <p:spPr>
          <a:xfrm>
            <a:off x="1206500" y="0"/>
            <a:ext cx="4193117"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8" name="Google Shape;68;p54"/>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4"/>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0" name="Google Shape;70;p54"/>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54"/>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72" name="Google Shape;72;p54"/>
          <p:cNvSpPr txBox="1">
            <a:spLocks noGrp="1"/>
          </p:cNvSpPr>
          <p:nvPr>
            <p:ph type="title"/>
          </p:nvPr>
        </p:nvSpPr>
        <p:spPr>
          <a:xfrm>
            <a:off x="1206502" y="174710"/>
            <a:ext cx="4192693"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hlSlideMaster.2_Titre et contenuHeader" descr=".">
            <a:extLst>
              <a:ext uri="{FF2B5EF4-FFF2-40B4-BE49-F238E27FC236}">
                <a16:creationId xmlns:a16="http://schemas.microsoft.com/office/drawing/2014/main" id="{079C3243-F039-47A1-90B4-F71699056039}"/>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2_Titre et contenuFooter" descr=".">
            <a:extLst>
              <a:ext uri="{FF2B5EF4-FFF2-40B4-BE49-F238E27FC236}">
                <a16:creationId xmlns:a16="http://schemas.microsoft.com/office/drawing/2014/main" id="{D8C5EB31-E44A-48FB-AA3C-92C7CA4BEAE9}"/>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3_Titre et contenu">
  <p:cSld name="3_Titre et contenu">
    <p:spTree>
      <p:nvGrpSpPr>
        <p:cNvPr id="1" name="Shape 73"/>
        <p:cNvGrpSpPr/>
        <p:nvPr/>
      </p:nvGrpSpPr>
      <p:grpSpPr>
        <a:xfrm>
          <a:off x="0" y="0"/>
          <a:ext cx="0" cy="0"/>
          <a:chOff x="0" y="0"/>
          <a:chExt cx="0" cy="0"/>
        </a:xfrm>
      </p:grpSpPr>
      <p:sp>
        <p:nvSpPr>
          <p:cNvPr id="74" name="Google Shape;74;p56"/>
          <p:cNvSpPr>
            <a:spLocks noGrp="1"/>
          </p:cNvSpPr>
          <p:nvPr>
            <p:ph type="pic" idx="2"/>
          </p:nvPr>
        </p:nvSpPr>
        <p:spPr>
          <a:xfrm>
            <a:off x="1206500" y="2084917"/>
            <a:ext cx="4193117" cy="4773083"/>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5" name="Google Shape;75;p56"/>
          <p:cNvSpPr txBox="1">
            <a:spLocks noGrp="1"/>
          </p:cNvSpPr>
          <p:nvPr>
            <p:ph type="body" idx="1"/>
          </p:nvPr>
        </p:nvSpPr>
        <p:spPr>
          <a:xfrm>
            <a:off x="5399194" y="2084917"/>
            <a:ext cx="6108700" cy="4515696"/>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56"/>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56"/>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78" name="Google Shape;78;p56"/>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56"/>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3_Titre et contenuHeader" descr=".">
            <a:extLst>
              <a:ext uri="{FF2B5EF4-FFF2-40B4-BE49-F238E27FC236}">
                <a16:creationId xmlns:a16="http://schemas.microsoft.com/office/drawing/2014/main" id="{C19E9D42-AA9F-4AE3-8682-1F14D5C184A6}"/>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3_Titre et contenuFooter" descr=".">
            <a:extLst>
              <a:ext uri="{FF2B5EF4-FFF2-40B4-BE49-F238E27FC236}">
                <a16:creationId xmlns:a16="http://schemas.microsoft.com/office/drawing/2014/main" id="{2B0E395A-6A44-491F-AED9-6BFD26426812}"/>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re seul">
  <p:cSld name="2_Titre seul">
    <p:spTree>
      <p:nvGrpSpPr>
        <p:cNvPr id="1" name="Shape 91"/>
        <p:cNvGrpSpPr/>
        <p:nvPr/>
      </p:nvGrpSpPr>
      <p:grpSpPr>
        <a:xfrm>
          <a:off x="0" y="0"/>
          <a:ext cx="0" cy="0"/>
          <a:chOff x="0" y="0"/>
          <a:chExt cx="0" cy="0"/>
        </a:xfrm>
      </p:grpSpPr>
      <p:sp>
        <p:nvSpPr>
          <p:cNvPr id="92" name="Google Shape;92;p59"/>
          <p:cNvSpPr>
            <a:spLocks noGrp="1"/>
          </p:cNvSpPr>
          <p:nvPr>
            <p:ph type="pic" idx="2"/>
          </p:nvPr>
        </p:nvSpPr>
        <p:spPr>
          <a:xfrm>
            <a:off x="1206501" y="0"/>
            <a:ext cx="10301817" cy="68580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3" name="Google Shape;93;p59"/>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4" name="Google Shape;94;p59"/>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59"/>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2" name="hlSlideMaster.2_Titre seulHeader" descr=".">
            <a:extLst>
              <a:ext uri="{FF2B5EF4-FFF2-40B4-BE49-F238E27FC236}">
                <a16:creationId xmlns:a16="http://schemas.microsoft.com/office/drawing/2014/main" id="{CA8FB3F2-A6F2-47CD-B52A-58159E745511}"/>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2_Titre seulFooter" descr=".">
            <a:extLst>
              <a:ext uri="{FF2B5EF4-FFF2-40B4-BE49-F238E27FC236}">
                <a16:creationId xmlns:a16="http://schemas.microsoft.com/office/drawing/2014/main" id="{C7273DBD-6CEF-4BDC-B1D8-50D056E26AE2}"/>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re seul">
  <p:cSld name="3_Titre seul">
    <p:spTree>
      <p:nvGrpSpPr>
        <p:cNvPr id="1" name="Shape 96"/>
        <p:cNvGrpSpPr/>
        <p:nvPr/>
      </p:nvGrpSpPr>
      <p:grpSpPr>
        <a:xfrm>
          <a:off x="0" y="0"/>
          <a:ext cx="0" cy="0"/>
          <a:chOff x="0" y="0"/>
          <a:chExt cx="0" cy="0"/>
        </a:xfrm>
      </p:grpSpPr>
      <p:sp>
        <p:nvSpPr>
          <p:cNvPr id="97" name="Google Shape;97;p60"/>
          <p:cNvSpPr>
            <a:spLocks noGrp="1"/>
          </p:cNvSpPr>
          <p:nvPr>
            <p:ph type="pic" idx="2"/>
          </p:nvPr>
        </p:nvSpPr>
        <p:spPr>
          <a:xfrm>
            <a:off x="1206501" y="4152899"/>
            <a:ext cx="10985500" cy="2705100"/>
          </a:xfrm>
          <a:prstGeom prst="rect">
            <a:avLst/>
          </a:prstGeom>
          <a:noFill/>
          <a:ln>
            <a:noFill/>
          </a:ln>
        </p:spPr>
        <p:txBody>
          <a:bodyPr spcFirstLastPara="1" wrap="square" lIns="180000" tIns="45700" rIns="91425" bIns="45700" anchor="t" anchorCtr="0">
            <a:normAutofit/>
          </a:bodyPr>
          <a:lstStyle>
            <a:lvl1pPr marR="0" lvl="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98" name="Google Shape;98;p60"/>
          <p:cNvSpPr txBox="1">
            <a:spLocks noGrp="1"/>
          </p:cNvSpPr>
          <p:nvPr>
            <p:ph type="body" idx="1"/>
          </p:nvPr>
        </p:nvSpPr>
        <p:spPr>
          <a:xfrm>
            <a:off x="1206500" y="2084918"/>
            <a:ext cx="10195984" cy="1915583"/>
          </a:xfrm>
          <a:prstGeom prst="rect">
            <a:avLst/>
          </a:prstGeom>
          <a:noFill/>
          <a:ln>
            <a:noFill/>
          </a:ln>
        </p:spPr>
        <p:txBody>
          <a:bodyPr spcFirstLastPara="1" wrap="square" lIns="180000" tIns="45700" rIns="91425" bIns="45700" anchor="t" anchorCtr="0">
            <a:normAutofit/>
          </a:bodyPr>
          <a:lstStyle>
            <a:lvl1pPr marL="457200" lvl="0" indent="-331470" algn="l">
              <a:lnSpc>
                <a:spcPct val="90000"/>
              </a:lnSpc>
              <a:spcBef>
                <a:spcPts val="1000"/>
              </a:spcBef>
              <a:spcAft>
                <a:spcPts val="0"/>
              </a:spcAft>
              <a:buSzPts val="1620"/>
              <a:buChar char="▪"/>
              <a:defRPr/>
            </a:lvl1pPr>
            <a:lvl2pPr marL="914400" lvl="1" indent="-342900" algn="l">
              <a:lnSpc>
                <a:spcPct val="90000"/>
              </a:lnSpc>
              <a:spcBef>
                <a:spcPts val="500"/>
              </a:spcBef>
              <a:spcAft>
                <a:spcPts val="0"/>
              </a:spcAft>
              <a:buSzPts val="1800"/>
              <a:buChar char="•"/>
              <a:defRPr/>
            </a:lvl2pPr>
            <a:lvl3pPr marL="1371600" lvl="2" indent="-331469" algn="l">
              <a:lnSpc>
                <a:spcPct val="90000"/>
              </a:lnSpc>
              <a:spcBef>
                <a:spcPts val="500"/>
              </a:spcBef>
              <a:spcAft>
                <a:spcPts val="0"/>
              </a:spcAft>
              <a:buClr>
                <a:schemeClr val="dk1"/>
              </a:buClr>
              <a:buSzPts val="1620"/>
              <a:buChar char="▪"/>
              <a:defRPr/>
            </a:lvl3pPr>
            <a:lvl4pPr marL="1828800" lvl="3" indent="-342900" algn="l">
              <a:lnSpc>
                <a:spcPct val="90000"/>
              </a:lnSpc>
              <a:spcBef>
                <a:spcPts val="500"/>
              </a:spcBef>
              <a:spcAft>
                <a:spcPts val="0"/>
              </a:spcAft>
              <a:buClr>
                <a:schemeClr val="dk1"/>
              </a:buClr>
              <a:buSzPts val="1800"/>
              <a:buChar char="•"/>
              <a:defRPr>
                <a:latin typeface="Arial"/>
                <a:ea typeface="Arial"/>
                <a:cs typeface="Arial"/>
                <a:sym typeface="Arial"/>
              </a:defRPr>
            </a:lvl4pPr>
            <a:lvl5pPr marL="2286000" lvl="4" indent="-342900" algn="l">
              <a:lnSpc>
                <a:spcPct val="90000"/>
              </a:lnSpc>
              <a:spcBef>
                <a:spcPts val="500"/>
              </a:spcBef>
              <a:spcAft>
                <a:spcPts val="0"/>
              </a:spcAft>
              <a:buClr>
                <a:schemeClr val="dk1"/>
              </a:buClr>
              <a:buSzPts val="18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60"/>
          <p:cNvSpPr txBox="1">
            <a:spLocks noGrp="1"/>
          </p:cNvSpPr>
          <p:nvPr>
            <p:ph type="dt" idx="10"/>
          </p:nvPr>
        </p:nvSpPr>
        <p:spPr>
          <a:xfrm rot="-5400000">
            <a:off x="-1628551" y="3704603"/>
            <a:ext cx="4454736" cy="121536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0" name="Google Shape;100;p60"/>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60"/>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sp>
        <p:nvSpPr>
          <p:cNvPr id="102" name="Google Shape;102;p60"/>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hlSlideMaster.3_Titre seulHeader" descr=".">
            <a:extLst>
              <a:ext uri="{FF2B5EF4-FFF2-40B4-BE49-F238E27FC236}">
                <a16:creationId xmlns:a16="http://schemas.microsoft.com/office/drawing/2014/main" id="{D4B42130-FDAD-452D-9814-3CE7EF70FDA5}"/>
              </a:ext>
            </a:extLst>
          </p:cNvPr>
          <p:cNvSpPr txBox="1"/>
          <p:nvPr userDrawn="1"/>
        </p:nvSpPr>
        <p:spPr>
          <a:xfrm>
            <a:off x="0" y="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
        <p:nvSpPr>
          <p:cNvPr id="3" name="flSlideMaster.3_Titre seulFooter" descr=".">
            <a:extLst>
              <a:ext uri="{FF2B5EF4-FFF2-40B4-BE49-F238E27FC236}">
                <a16:creationId xmlns:a16="http://schemas.microsoft.com/office/drawing/2014/main" id="{3FD2B04C-8C8A-4F42-ABB6-E97C3492A713}"/>
              </a:ext>
            </a:extLst>
          </p:cNvPr>
          <p:cNvSpPr txBox="1"/>
          <p:nvPr userDrawn="1"/>
        </p:nvSpPr>
        <p:spPr>
          <a:xfrm>
            <a:off x="0" y="6537960"/>
            <a:ext cx="12192000" cy="223138"/>
          </a:xfrm>
          <a:prstGeom prst="rect">
            <a:avLst/>
          </a:prstGeom>
          <a:noFill/>
        </p:spPr>
        <p:txBody>
          <a:bodyPr vert="horz" rtlCol="0">
            <a:spAutoFit/>
          </a:bodyPr>
          <a:lstStyle/>
          <a:p>
            <a:pPr algn="l"/>
            <a:r>
              <a:rPr lang="de-DE" sz="850" b="0" i="0" u="none" baseline="0">
                <a:solidFill>
                  <a:srgbClr val="FFFFFF"/>
                </a:solidFill>
                <a:latin typeface="Microsoft Sans Serif" panose="020B0604020202020204" pitchFamily="34" charset="0"/>
              </a:rPr>
              <a: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5"/>
          <p:cNvSpPr txBox="1">
            <a:spLocks noGrp="1"/>
          </p:cNvSpPr>
          <p:nvPr>
            <p:ph type="title"/>
          </p:nvPr>
        </p:nvSpPr>
        <p:spPr>
          <a:xfrm>
            <a:off x="1206501" y="174710"/>
            <a:ext cx="4889500" cy="1430337"/>
          </a:xfrm>
          <a:prstGeom prst="rect">
            <a:avLst/>
          </a:prstGeom>
          <a:noFill/>
          <a:ln>
            <a:noFill/>
          </a:ln>
        </p:spPr>
        <p:txBody>
          <a:bodyPr spcFirstLastPara="1" wrap="square" lIns="180000" tIns="0" rIns="72000" bIns="46800" anchor="t" anchorCtr="0">
            <a:normAutofit/>
          </a:bodyPr>
          <a:lstStyle>
            <a:lvl1pPr marR="0" lvl="0" algn="l" rtl="0">
              <a:lnSpc>
                <a:spcPct val="90000"/>
              </a:lnSpc>
              <a:spcBef>
                <a:spcPts val="0"/>
              </a:spcBef>
              <a:spcAft>
                <a:spcPts val="0"/>
              </a:spcAft>
              <a:buClr>
                <a:schemeClr val="dk1"/>
              </a:buClr>
              <a:buSzPts val="4267"/>
              <a:buFont typeface="Libre Franklin"/>
              <a:buNone/>
              <a:defRPr sz="4267" b="1" i="0" u="none" strike="noStrike" cap="none">
                <a:solidFill>
                  <a:schemeClr val="dk1"/>
                </a:solidFill>
                <a:latin typeface="Libre Franklin"/>
                <a:ea typeface="Libre Franklin"/>
                <a:cs typeface="Libre Franklin"/>
                <a:sym typeface="Libre Frankl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5"/>
          <p:cNvSpPr txBox="1">
            <a:spLocks noGrp="1"/>
          </p:cNvSpPr>
          <p:nvPr>
            <p:ph type="body" idx="1"/>
          </p:nvPr>
        </p:nvSpPr>
        <p:spPr>
          <a:xfrm>
            <a:off x="1206501" y="2084917"/>
            <a:ext cx="10301817" cy="4515696"/>
          </a:xfrm>
          <a:prstGeom prst="rect">
            <a:avLst/>
          </a:prstGeom>
          <a:noFill/>
          <a:ln>
            <a:noFill/>
          </a:ln>
        </p:spPr>
        <p:txBody>
          <a:bodyPr spcFirstLastPara="1" wrap="square" lIns="180000" tIns="45700" rIns="91425" bIns="45700" anchor="t" anchorCtr="0">
            <a:normAutofit/>
          </a:bodyPr>
          <a:lstStyle>
            <a:lvl1pPr marL="457200" marR="0" lvl="0" indent="-365760" algn="l" rtl="0">
              <a:lnSpc>
                <a:spcPct val="90000"/>
              </a:lnSpc>
              <a:spcBef>
                <a:spcPts val="1000"/>
              </a:spcBef>
              <a:spcAft>
                <a:spcPts val="0"/>
              </a:spcAft>
              <a:buClr>
                <a:schemeClr val="accent1"/>
              </a:buClr>
              <a:buSzPts val="2160"/>
              <a:buFont typeface="Noto Sans Symbols"/>
              <a:buChar char="▪"/>
              <a:defRPr sz="2400" b="0" i="0" u="none" strike="noStrike" cap="none">
                <a:solidFill>
                  <a:schemeClr val="dk1"/>
                </a:solidFill>
                <a:latin typeface="Arial"/>
                <a:ea typeface="Arial"/>
                <a:cs typeface="Arial"/>
                <a:sym typeface="Arial"/>
              </a:defRPr>
            </a:lvl1pPr>
            <a:lvl2pPr marL="914400" marR="0" lvl="1" indent="-364045" algn="l" rtl="0">
              <a:lnSpc>
                <a:spcPct val="90000"/>
              </a:lnSpc>
              <a:spcBef>
                <a:spcPts val="500"/>
              </a:spcBef>
              <a:spcAft>
                <a:spcPts val="0"/>
              </a:spcAft>
              <a:buClr>
                <a:schemeClr val="accent1"/>
              </a:buClr>
              <a:buSzPts val="2133"/>
              <a:buFont typeface="Arial"/>
              <a:buChar char="•"/>
              <a:defRPr sz="2133"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Noto Sans Symbols"/>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5"/>
          <p:cNvSpPr txBox="1">
            <a:spLocks noGrp="1"/>
          </p:cNvSpPr>
          <p:nvPr>
            <p:ph type="ftr" idx="11"/>
          </p:nvPr>
        </p:nvSpPr>
        <p:spPr>
          <a:xfrm rot="-5400000">
            <a:off x="9487985" y="2498752"/>
            <a:ext cx="4724347" cy="683683"/>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933"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3" name="Google Shape;13;p35"/>
          <p:cNvSpPr txBox="1">
            <a:spLocks noGrp="1"/>
          </p:cNvSpPr>
          <p:nvPr>
            <p:ph type="sldNum" idx="12"/>
          </p:nvPr>
        </p:nvSpPr>
        <p:spPr>
          <a:xfrm>
            <a:off x="11508317" y="260351"/>
            <a:ext cx="683683" cy="218069"/>
          </a:xfrm>
          <a:prstGeom prst="rect">
            <a:avLst/>
          </a:prstGeom>
          <a:noFill/>
          <a:ln>
            <a:noFill/>
          </a:ln>
        </p:spPr>
        <p:txBody>
          <a:bodyPr spcFirstLastPara="1" wrap="square" lIns="90000" tIns="0" rIns="90000" bIns="0" anchor="t" anchorCtr="0">
            <a:noAutofit/>
          </a:bodyPr>
          <a:lstStyle>
            <a:lvl1pPr marL="0" marR="0" lvl="0"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1pPr>
            <a:lvl2pPr marL="0" marR="0" lvl="1"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2pPr>
            <a:lvl3pPr marL="0" marR="0" lvl="2"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3pPr>
            <a:lvl4pPr marL="0" marR="0" lvl="3"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4pPr>
            <a:lvl5pPr marL="0" marR="0" lvl="4"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5pPr>
            <a:lvl6pPr marL="0" marR="0" lvl="5"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6pPr>
            <a:lvl7pPr marL="0" marR="0" lvl="6"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7pPr>
            <a:lvl8pPr marL="0" marR="0" lvl="7"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8pPr>
            <a:lvl9pPr marL="0" marR="0" lvl="8" indent="0" algn="ctr" rtl="0">
              <a:lnSpc>
                <a:spcPct val="100000"/>
              </a:lnSpc>
              <a:spcBef>
                <a:spcPts val="0"/>
              </a:spcBef>
              <a:spcAft>
                <a:spcPts val="0"/>
              </a:spcAft>
              <a:buClr>
                <a:srgbClr val="000000"/>
              </a:buClr>
              <a:buSzPts val="933"/>
              <a:buFont typeface="Arial"/>
              <a:buNone/>
              <a:defRPr sz="933" b="1" i="0" u="none" strike="noStrike" cap="none">
                <a:solidFill>
                  <a:schemeClr val="dk1"/>
                </a:solidFill>
                <a:latin typeface="Libre Franklin"/>
                <a:ea typeface="Libre Franklin"/>
                <a:cs typeface="Libre Franklin"/>
                <a:sym typeface="Libre Franklin"/>
              </a:defRPr>
            </a:lvl9pPr>
          </a:lstStyle>
          <a:p>
            <a:pPr marL="0" lvl="0" indent="0" algn="ctr" rtl="0">
              <a:spcBef>
                <a:spcPts val="0"/>
              </a:spcBef>
              <a:spcAft>
                <a:spcPts val="0"/>
              </a:spcAft>
              <a:buNone/>
            </a:pPr>
            <a:fld id="{00000000-1234-1234-1234-123412341234}" type="slidenum">
              <a:rPr lang="fr-CH"/>
              <a:t>‹Nr.›</a:t>
            </a:fld>
            <a:endParaRPr/>
          </a:p>
        </p:txBody>
      </p:sp>
      <p:pic>
        <p:nvPicPr>
          <p:cNvPr id="14" name="Google Shape;14;p35"/>
          <p:cNvPicPr preferRelativeResize="0"/>
          <p:nvPr/>
        </p:nvPicPr>
        <p:blipFill rotWithShape="1">
          <a:blip r:embed="rId10">
            <a:alphaModFix/>
          </a:blip>
          <a:srcRect/>
          <a:stretch/>
        </p:blipFill>
        <p:spPr>
          <a:xfrm>
            <a:off x="173697" y="176445"/>
            <a:ext cx="871936" cy="377363"/>
          </a:xfrm>
          <a:prstGeom prst="rect">
            <a:avLst/>
          </a:prstGeom>
          <a:noFill/>
          <a:ln>
            <a:noFill/>
          </a:ln>
        </p:spPr>
      </p:pic>
      <p:pic>
        <p:nvPicPr>
          <p:cNvPr id="15" name="Google Shape;15;p35"/>
          <p:cNvPicPr preferRelativeResize="0"/>
          <p:nvPr/>
        </p:nvPicPr>
        <p:blipFill rotWithShape="1">
          <a:blip r:embed="rId11">
            <a:alphaModFix/>
          </a:blip>
          <a:srcRect/>
          <a:stretch/>
        </p:blipFill>
        <p:spPr>
          <a:xfrm>
            <a:off x="174675" y="6390510"/>
            <a:ext cx="770371" cy="32114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4" r:id="rId4"/>
    <p:sldLayoutId id="2147483656" r:id="rId5"/>
    <p:sldLayoutId id="2147483657" r:id="rId6"/>
    <p:sldLayoutId id="2147483660" r:id="rId7"/>
    <p:sldLayoutId id="2147483661"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126">
          <p15:clr>
            <a:srgbClr val="F26B43"/>
          </p15:clr>
        </p15:guide>
        <p15:guide id="3" pos="5602">
          <p15:clr>
            <a:srgbClr val="F26B43"/>
          </p15:clr>
        </p15:guide>
        <p15:guide id="4" pos="2880">
          <p15:clr>
            <a:srgbClr val="F26B43"/>
          </p15:clr>
        </p15:guide>
        <p15:guide id="5" orient="horz" pos="123">
          <p15:clr>
            <a:srgbClr val="F26B43"/>
          </p15:clr>
        </p15:guide>
        <p15:guide id="6" orient="horz" pos="3117">
          <p15:clr>
            <a:srgbClr val="F26B43"/>
          </p15:clr>
        </p15:guide>
        <p15:guide id="7" pos="570">
          <p15:clr>
            <a:srgbClr val="F26B43"/>
          </p15:clr>
        </p15:guide>
        <p15:guide id="8" pos="1155">
          <p15:clr>
            <a:srgbClr val="F26B43"/>
          </p15:clr>
        </p15:guide>
        <p15:guide id="9" pos="1728">
          <p15:clr>
            <a:srgbClr val="F26B43"/>
          </p15:clr>
        </p15:guide>
        <p15:guide id="10" pos="2304">
          <p15:clr>
            <a:srgbClr val="F26B43"/>
          </p15:clr>
        </p15:guide>
        <p15:guide id="11" pos="3456">
          <p15:clr>
            <a:srgbClr val="F26B43"/>
          </p15:clr>
        </p15:guide>
        <p15:guide id="12" pos="4035">
          <p15:clr>
            <a:srgbClr val="F26B43"/>
          </p15:clr>
        </p15:guide>
        <p15:guide id="13" pos="4608">
          <p15:clr>
            <a:srgbClr val="F26B43"/>
          </p15:clr>
        </p15:guide>
        <p15:guide id="14" pos="5180">
          <p15:clr>
            <a:srgbClr val="F26B43"/>
          </p15:clr>
        </p15:guide>
        <p15:guide id="15" orient="horz" pos="490">
          <p15:clr>
            <a:srgbClr val="F26B43"/>
          </p15:clr>
        </p15:guide>
        <p15:guide id="16" orient="horz" pos="985">
          <p15:clr>
            <a:srgbClr val="F26B43"/>
          </p15:clr>
        </p15:guide>
        <p15:guide id="17" orient="horz" pos="1475">
          <p15:clr>
            <a:srgbClr val="F26B43"/>
          </p15:clr>
        </p15:guide>
        <p15:guide id="18" orient="horz" pos="1962">
          <p15:clr>
            <a:srgbClr val="F26B43"/>
          </p15:clr>
        </p15:guide>
        <p15:guide id="19" orient="horz" pos="2458">
          <p15:clr>
            <a:srgbClr val="F26B43"/>
          </p15:clr>
        </p15:guide>
        <p15:guide id="20" orient="horz" pos="2950">
          <p15:clr>
            <a:srgbClr val="F26B43"/>
          </p15:clr>
        </p15:guide>
        <p15:guide id="21" pos="5437">
          <p15:clr>
            <a:srgbClr val="F26B43"/>
          </p15:clr>
        </p15:guide>
        <p15:guide id="22" orient="horz">
          <p15:clr>
            <a:srgbClr val="F26B43"/>
          </p15:clr>
        </p15:guide>
        <p15:guide id="23" pos="5760">
          <p15:clr>
            <a:srgbClr val="F26B43"/>
          </p15:clr>
        </p15:guide>
        <p15:guide id="24" orient="horz" pos="3240">
          <p15:clr>
            <a:srgbClr val="F26B43"/>
          </p15:clr>
        </p15:guide>
        <p15:guide id="2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19BDBB3-EFF9-4E35-A2F6-3F735EE57F14}"/>
              </a:ext>
            </a:extLst>
          </p:cNvPr>
          <p:cNvSpPr>
            <a:spLocks noGrp="1"/>
          </p:cNvSpPr>
          <p:nvPr>
            <p:ph type="ctrTitle"/>
          </p:nvPr>
        </p:nvSpPr>
        <p:spPr/>
        <p:txBody>
          <a:bodyPr>
            <a:normAutofit/>
          </a:bodyPr>
          <a:lstStyle/>
          <a:p>
            <a:pPr marL="0" lvl="0" indent="0" rtl="0">
              <a:lnSpc>
                <a:spcPct val="90000"/>
              </a:lnSpc>
              <a:spcBef>
                <a:spcPts val="0"/>
              </a:spcBef>
              <a:spcAft>
                <a:spcPts val="0"/>
              </a:spcAft>
            </a:pPr>
            <a:r>
              <a:rPr lang="en-US" sz="4000" dirty="0"/>
              <a:t>EPFL </a:t>
            </a:r>
            <a:br>
              <a:rPr lang="en-US" sz="4000" dirty="0"/>
            </a:br>
            <a:r>
              <a:rPr lang="en-US" sz="4000" dirty="0"/>
              <a:t>Space Center</a:t>
            </a:r>
            <a:br>
              <a:rPr lang="en-US" sz="4000" dirty="0"/>
            </a:br>
            <a:r>
              <a:rPr lang="en-US" sz="4000" dirty="0" err="1"/>
              <a:t>eSpace</a:t>
            </a:r>
            <a:endParaRPr lang="de-DE" sz="4000" dirty="0"/>
          </a:p>
        </p:txBody>
      </p:sp>
      <p:sp>
        <p:nvSpPr>
          <p:cNvPr id="4" name="Untertitel 3">
            <a:extLst>
              <a:ext uri="{FF2B5EF4-FFF2-40B4-BE49-F238E27FC236}">
                <a16:creationId xmlns:a16="http://schemas.microsoft.com/office/drawing/2014/main" id="{FEA75203-3781-415B-85D9-40C602D80109}"/>
              </a:ext>
            </a:extLst>
          </p:cNvPr>
          <p:cNvSpPr>
            <a:spLocks noGrp="1"/>
          </p:cNvSpPr>
          <p:nvPr>
            <p:ph type="subTitle" idx="1"/>
          </p:nvPr>
        </p:nvSpPr>
        <p:spPr/>
        <p:txBody>
          <a:bodyPr>
            <a:normAutofit/>
          </a:bodyPr>
          <a:lstStyle/>
          <a:p>
            <a:pPr marL="90488" indent="1588"/>
            <a:r>
              <a:rPr lang="de-DE" sz="2800" dirty="0"/>
              <a:t>Space Propulsion</a:t>
            </a:r>
            <a:br>
              <a:rPr lang="de-DE" sz="2800" dirty="0"/>
            </a:br>
            <a:r>
              <a:rPr lang="de-DE" sz="2800" dirty="0"/>
              <a:t>ENG-510</a:t>
            </a:r>
          </a:p>
        </p:txBody>
      </p:sp>
    </p:spTree>
    <p:extLst>
      <p:ext uri="{BB962C8B-B14F-4D97-AF65-F5344CB8AC3E}">
        <p14:creationId xmlns:p14="http://schemas.microsoft.com/office/powerpoint/2010/main" val="39836111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Initiation:</a:t>
            </a:r>
          </a:p>
          <a:p>
            <a:r>
              <a:rPr lang="en-US" dirty="0"/>
              <a:t>An idea</a:t>
            </a:r>
          </a:p>
          <a:p>
            <a:pPr lvl="1">
              <a:defRPr/>
            </a:pPr>
            <a:r>
              <a:rPr lang="en-US" sz="2000" dirty="0"/>
              <a:t>Launcher – To bring 800 kg of payload into a Low Earth Orbit</a:t>
            </a:r>
          </a:p>
          <a:p>
            <a:pPr lvl="1">
              <a:defRPr/>
            </a:pPr>
            <a:r>
              <a:rPr lang="en-US" sz="2000" dirty="0"/>
              <a:t>Satellite – To observe Earth weather from a Sun Synchronous Orbit</a:t>
            </a:r>
          </a:p>
          <a:p>
            <a:pPr lvl="1">
              <a:defRPr/>
            </a:pPr>
            <a:r>
              <a:rPr lang="en-US" sz="2000" dirty="0"/>
              <a:t>Crew Transport Vehicle – To transfer 4 humans to the Lunar Gateway</a:t>
            </a:r>
          </a:p>
          <a:p>
            <a:r>
              <a:rPr lang="en-US" dirty="0"/>
              <a:t>With Mission Objectives</a:t>
            </a:r>
          </a:p>
          <a:p>
            <a:pPr lvl="1">
              <a:defRPr/>
            </a:pPr>
            <a:r>
              <a:rPr lang="en-US" sz="2000" dirty="0"/>
              <a:t>Payload – Diameter of 4 m and length of 10 m</a:t>
            </a:r>
          </a:p>
          <a:p>
            <a:pPr lvl="1">
              <a:defRPr/>
            </a:pPr>
            <a:r>
              <a:rPr lang="en-US" sz="2000" dirty="0"/>
              <a:t>Cost – Transport cost of less than 10.000 U$ / kg</a:t>
            </a:r>
          </a:p>
          <a:p>
            <a:pPr lvl="1">
              <a:defRPr/>
            </a:pPr>
            <a:r>
              <a:rPr lang="en-US" sz="2000" dirty="0"/>
              <a:t>Schedule – Available in Q4 / 2026</a:t>
            </a:r>
          </a:p>
          <a:p>
            <a:pPr lvl="1">
              <a:defRPr/>
            </a:pPr>
            <a:r>
              <a:rPr lang="en-US" sz="2000" dirty="0"/>
              <a:t>Environment (political) – No ITAR (International Traffic in Arms Regulations – US export control) restrictions and respect REACH (Registration, Evaluation, Authorization and Restriction of Chemicals) regulations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starting point for S/C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6672407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Team:</a:t>
            </a:r>
          </a:p>
          <a:p>
            <a:r>
              <a:rPr lang="en-US" dirty="0"/>
              <a:t>Good team with clear roles and responsibilities!</a:t>
            </a:r>
          </a:p>
          <a:p>
            <a:r>
              <a:rPr lang="en-US" dirty="0"/>
              <a:t>Diverse team with different personalities, background, experiences, …</a:t>
            </a:r>
          </a:p>
          <a:p>
            <a:r>
              <a:rPr lang="en-US" dirty="0"/>
              <a:t>Brilliant engineering lead (i.e. CTO (Chief Technical Officer) or chief engineer or system engineer, …)</a:t>
            </a:r>
          </a:p>
          <a:p>
            <a:r>
              <a:rPr lang="en-US" dirty="0"/>
              <a:t>System Design: The art or the science of making subsystems work together</a:t>
            </a:r>
          </a:p>
          <a:p>
            <a:r>
              <a:rPr lang="en-US" dirty="0"/>
              <a:t>Propulsion engineer is a key system engineer as one must consider + understand propulsion, thermodynamics (heat loads from combustion chamber), mechanics (structural loads of pressure to tanks), electrics (harness routing to transducer), avionics, design,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starting point for S/C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147187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Organization:</a:t>
            </a:r>
          </a:p>
          <a:p>
            <a:r>
              <a:rPr lang="en-US" dirty="0"/>
              <a:t>Management</a:t>
            </a:r>
          </a:p>
          <a:p>
            <a:r>
              <a:rPr lang="en-US" dirty="0"/>
              <a:t>Product Assurance</a:t>
            </a:r>
          </a:p>
          <a:p>
            <a:r>
              <a:rPr lang="en-US" dirty="0"/>
              <a:t>Engineering</a:t>
            </a:r>
          </a:p>
          <a:p>
            <a:r>
              <a:rPr lang="en-US" dirty="0"/>
              <a:t>MAIT (Manufacturing, Assembly, Integration, Testing)</a:t>
            </a:r>
          </a:p>
          <a:p>
            <a:r>
              <a:rPr lang="en-US" dirty="0"/>
              <a:t>Operations</a:t>
            </a:r>
          </a:p>
          <a:p>
            <a:r>
              <a:rPr lang="en-US" dirty="0"/>
              <a:t>Supply Chain</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starting point for S/C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732884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Organization:</a:t>
            </a:r>
          </a:p>
          <a:p>
            <a:r>
              <a:rPr lang="en-US" dirty="0"/>
              <a:t>Management</a:t>
            </a:r>
          </a:p>
          <a:p>
            <a:pPr lvl="1">
              <a:defRPr/>
            </a:pPr>
            <a:r>
              <a:rPr lang="en-US" sz="2000" dirty="0"/>
              <a:t>Project Manager</a:t>
            </a:r>
          </a:p>
          <a:p>
            <a:pPr lvl="1">
              <a:defRPr/>
            </a:pPr>
            <a:r>
              <a:rPr lang="en-US" sz="2000" dirty="0"/>
              <a:t>Controlling</a:t>
            </a:r>
          </a:p>
          <a:p>
            <a:pPr lvl="1">
              <a:defRPr/>
            </a:pPr>
            <a:r>
              <a:rPr lang="en-US" sz="2000" dirty="0"/>
              <a:t>Contracts</a:t>
            </a:r>
          </a:p>
          <a:p>
            <a:pPr lvl="1">
              <a:defRPr/>
            </a:pPr>
            <a:r>
              <a:rPr lang="en-US" sz="2000" dirty="0"/>
              <a:t>Planning</a:t>
            </a:r>
          </a:p>
          <a:p>
            <a:pPr lvl="1">
              <a:defRPr/>
            </a:pPr>
            <a:r>
              <a:rPr lang="en-US" sz="2000" dirty="0"/>
              <a:t>Documentation</a:t>
            </a:r>
          </a:p>
          <a:p>
            <a:pPr lvl="1">
              <a:defRPr/>
            </a:pPr>
            <a:r>
              <a:rPr lang="en-US" sz="2000" dirty="0"/>
              <a:t>Configuration</a:t>
            </a:r>
          </a:p>
          <a:p>
            <a:pPr lvl="1">
              <a:defRPr/>
            </a:pPr>
            <a:r>
              <a:rPr lang="en-US" sz="2000" dirty="0"/>
              <a:t>Risk</a:t>
            </a:r>
          </a:p>
          <a:p>
            <a:pPr lvl="1">
              <a:defRPr/>
            </a:pPr>
            <a:r>
              <a:rPr lang="en-US" sz="2000" dirty="0"/>
              <a:t>Interfaces</a:t>
            </a:r>
          </a:p>
          <a:p>
            <a:pPr lvl="1">
              <a:defRPr/>
            </a:pPr>
            <a:r>
              <a:rPr lang="en-US" sz="2000" dirty="0"/>
              <a:t>Technologies (TRL – Technology Readiness Level / IRL – Integration Readiness Level / SRL – System Readiness Level)</a:t>
            </a:r>
          </a:p>
          <a:p>
            <a:pPr marL="125730" indent="0">
              <a:buNone/>
            </a:pP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starting point for S/C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6521335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Organization:</a:t>
            </a:r>
          </a:p>
          <a:p>
            <a:r>
              <a:rPr lang="en-US" dirty="0"/>
              <a:t>Product Assurance</a:t>
            </a:r>
          </a:p>
          <a:p>
            <a:pPr lvl="1">
              <a:defRPr/>
            </a:pPr>
            <a:r>
              <a:rPr lang="en-US" sz="2000" dirty="0"/>
              <a:t>Quality Manager</a:t>
            </a:r>
          </a:p>
          <a:p>
            <a:pPr lvl="1">
              <a:defRPr/>
            </a:pPr>
            <a:r>
              <a:rPr lang="en-US" sz="2000" dirty="0"/>
              <a:t>RAMS (Reliability, Availability, Maintainability, Safety)</a:t>
            </a:r>
          </a:p>
          <a:p>
            <a:pPr lvl="1">
              <a:defRPr/>
            </a:pPr>
            <a:r>
              <a:rPr lang="en-US" sz="2000" dirty="0"/>
              <a:t>Product Assurance</a:t>
            </a:r>
          </a:p>
          <a:p>
            <a:pPr lvl="1">
              <a:defRPr/>
            </a:pPr>
            <a:r>
              <a:rPr lang="en-US" sz="2000" dirty="0"/>
              <a:t>Quality Assurance (lessons learned)</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starting point for S/C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789962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Organization:</a:t>
            </a:r>
          </a:p>
          <a:p>
            <a:r>
              <a:rPr lang="en-US" dirty="0"/>
              <a:t>Engineering</a:t>
            </a:r>
          </a:p>
          <a:p>
            <a:pPr lvl="1">
              <a:defRPr/>
            </a:pPr>
            <a:r>
              <a:rPr lang="en-US" sz="2000" dirty="0"/>
              <a:t>System Engineer</a:t>
            </a:r>
          </a:p>
          <a:p>
            <a:pPr lvl="1">
              <a:defRPr/>
            </a:pPr>
            <a:r>
              <a:rPr lang="en-US" sz="2000" dirty="0"/>
              <a:t>Functional Engineering</a:t>
            </a:r>
          </a:p>
          <a:p>
            <a:pPr lvl="1">
              <a:defRPr/>
            </a:pPr>
            <a:r>
              <a:rPr lang="en-US" sz="2000" dirty="0"/>
              <a:t>Mechanical Engineering</a:t>
            </a:r>
          </a:p>
          <a:p>
            <a:pPr lvl="1">
              <a:defRPr/>
            </a:pPr>
            <a:r>
              <a:rPr lang="en-US" sz="2000" dirty="0"/>
              <a:t>Thermal Engineering</a:t>
            </a:r>
          </a:p>
          <a:p>
            <a:pPr lvl="1">
              <a:defRPr/>
            </a:pPr>
            <a:r>
              <a:rPr lang="en-US" sz="2000" dirty="0"/>
              <a:t>Electrical Engineering</a:t>
            </a:r>
          </a:p>
          <a:p>
            <a:pPr lvl="1">
              <a:defRPr/>
            </a:pPr>
            <a:r>
              <a:rPr lang="en-US" sz="2000" dirty="0"/>
              <a:t>Software Engineering</a:t>
            </a:r>
          </a:p>
          <a:p>
            <a:pPr lvl="1">
              <a:defRPr/>
            </a:pPr>
            <a:r>
              <a:rPr lang="en-US" sz="2000" dirty="0"/>
              <a:t>Design Engineering</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starting point for S/C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719501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Organization:</a:t>
            </a:r>
          </a:p>
          <a:p>
            <a:r>
              <a:rPr lang="en-US" dirty="0"/>
              <a:t>MAIT</a:t>
            </a:r>
          </a:p>
          <a:p>
            <a:pPr lvl="1">
              <a:defRPr/>
            </a:pPr>
            <a:r>
              <a:rPr lang="en-US" sz="2000" dirty="0"/>
              <a:t>Manufacturing</a:t>
            </a:r>
          </a:p>
          <a:p>
            <a:pPr lvl="1">
              <a:defRPr/>
            </a:pPr>
            <a:r>
              <a:rPr lang="en-US" sz="2000" dirty="0"/>
              <a:t>Assembly</a:t>
            </a:r>
          </a:p>
          <a:p>
            <a:pPr lvl="1">
              <a:defRPr/>
            </a:pPr>
            <a:r>
              <a:rPr lang="en-US" sz="2000" dirty="0"/>
              <a:t>Integration</a:t>
            </a:r>
          </a:p>
          <a:p>
            <a:pPr lvl="1">
              <a:defRPr/>
            </a:pPr>
            <a:r>
              <a:rPr lang="en-US" sz="2000" dirty="0"/>
              <a:t>Test</a:t>
            </a:r>
          </a:p>
          <a:p>
            <a:pPr lvl="1">
              <a:defRPr/>
            </a:pPr>
            <a:r>
              <a:rPr lang="en-US" sz="2000" dirty="0"/>
              <a:t>Quality Inspection</a:t>
            </a:r>
          </a:p>
          <a:p>
            <a:pPr marL="457200" lvl="1" indent="-331470">
              <a:spcBef>
                <a:spcPts val="1000"/>
              </a:spcBef>
              <a:buSzPts val="1620"/>
              <a:buFont typeface="Noto Sans Symbols"/>
              <a:buChar char="▪"/>
              <a:defRPr/>
            </a:pPr>
            <a:r>
              <a:rPr lang="en-US" sz="2400" dirty="0"/>
              <a:t>Operations</a:t>
            </a:r>
          </a:p>
          <a:p>
            <a:pPr lvl="1">
              <a:defRPr/>
            </a:pPr>
            <a:r>
              <a:rPr lang="en-US" sz="2000" dirty="0"/>
              <a:t>Logistics</a:t>
            </a:r>
          </a:p>
          <a:p>
            <a:pPr lvl="1">
              <a:defRPr/>
            </a:pPr>
            <a:r>
              <a:rPr lang="en-US" sz="2000" dirty="0"/>
              <a:t>Operations</a:t>
            </a:r>
          </a:p>
          <a:p>
            <a:pPr lvl="1">
              <a:defRPr/>
            </a:pPr>
            <a:r>
              <a:rPr lang="en-US" sz="2000" dirty="0"/>
              <a:t>Ground Systems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starting point for S/C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5726023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Organization:</a:t>
            </a:r>
          </a:p>
          <a:p>
            <a:r>
              <a:rPr lang="en-US" dirty="0"/>
              <a:t>Supply Chain</a:t>
            </a:r>
          </a:p>
          <a:p>
            <a:pPr lvl="1">
              <a:defRPr/>
            </a:pPr>
            <a:r>
              <a:rPr lang="en-US" sz="2000" dirty="0"/>
              <a:t>Procurement</a:t>
            </a:r>
          </a:p>
          <a:p>
            <a:pPr lvl="1">
              <a:defRPr/>
            </a:pPr>
            <a:r>
              <a:rPr lang="en-US" sz="2000" dirty="0"/>
              <a:t>Subcontractor Manager</a:t>
            </a:r>
          </a:p>
          <a:p>
            <a:pPr lvl="1">
              <a:defRPr/>
            </a:pPr>
            <a:r>
              <a:rPr lang="en-US" sz="2000" dirty="0"/>
              <a:t>Technical Authority</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starting point for S/C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565045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Organization:</a:t>
            </a:r>
          </a:p>
          <a:p>
            <a:r>
              <a:rPr lang="en-US" dirty="0"/>
              <a:t>Triangle Project Manager, Quality Manager, System Engineer responsible for on-time, on-quality and on-cost delivery (OTOQOC)</a:t>
            </a:r>
            <a:endParaRPr lang="en-US" sz="2000" dirty="0"/>
          </a:p>
          <a:p>
            <a:r>
              <a:rPr lang="en-US" dirty="0"/>
              <a:t>How is the decision process defined?</a:t>
            </a:r>
          </a:p>
          <a:p>
            <a:r>
              <a:rPr lang="en-US" dirty="0"/>
              <a:t>Who is allowed to take decisions?</a:t>
            </a:r>
          </a:p>
          <a:p>
            <a:pPr lvl="1">
              <a:defRPr/>
            </a:pPr>
            <a:endParaRPr lang="en-US" sz="2000"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starting point for S/C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530940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Recap on Organization Principles:</a:t>
            </a:r>
          </a:p>
          <a:p>
            <a:r>
              <a:rPr lang="en-US" dirty="0"/>
              <a:t>System engineering is an iterative process</a:t>
            </a:r>
          </a:p>
          <a:p>
            <a:r>
              <a:rPr lang="en-US" dirty="0"/>
              <a:t>You need to check every number</a:t>
            </a:r>
          </a:p>
          <a:p>
            <a:r>
              <a:rPr lang="en-US" dirty="0"/>
              <a:t>A propulsion engineer must be a very good system engineer</a:t>
            </a:r>
          </a:p>
          <a:p>
            <a:endParaRPr lang="en-US" dirty="0"/>
          </a:p>
          <a:p>
            <a:r>
              <a:rPr lang="en-US" dirty="0"/>
              <a:t>Recap: Important is clear organization with minor optimization</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What is the starting point for S/C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19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8429824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7F1AB-8F06-4DFE-A73A-556DB6555115}"/>
              </a:ext>
            </a:extLst>
          </p:cNvPr>
          <p:cNvSpPr>
            <a:spLocks noGrp="1"/>
          </p:cNvSpPr>
          <p:nvPr>
            <p:ph type="title"/>
          </p:nvPr>
        </p:nvSpPr>
        <p:spPr/>
        <p:txBody>
          <a:bodyPr/>
          <a:lstStyle/>
          <a:p>
            <a:r>
              <a:rPr lang="en-US" dirty="0"/>
              <a:t>Lecture # 1</a:t>
            </a:r>
            <a:br>
              <a:rPr lang="en-US" dirty="0"/>
            </a:br>
            <a:r>
              <a:rPr lang="en-US" dirty="0"/>
              <a:t>Part # 1</a:t>
            </a:r>
            <a:br>
              <a:rPr lang="en-US" dirty="0"/>
            </a:br>
            <a:r>
              <a:rPr lang="en-US" dirty="0"/>
              <a:t>Introduction in Spacecrafts</a:t>
            </a:r>
          </a:p>
        </p:txBody>
      </p:sp>
      <p:sp>
        <p:nvSpPr>
          <p:cNvPr id="3" name="Text Placeholder 2">
            <a:extLst>
              <a:ext uri="{FF2B5EF4-FFF2-40B4-BE49-F238E27FC236}">
                <a16:creationId xmlns:a16="http://schemas.microsoft.com/office/drawing/2014/main" id="{1EFB4A26-1E15-421F-909D-81D6FA4DF496}"/>
              </a:ext>
            </a:extLst>
          </p:cNvPr>
          <p:cNvSpPr>
            <a:spLocks noGrp="1"/>
          </p:cNvSpPr>
          <p:nvPr>
            <p:ph type="body" idx="1"/>
          </p:nvPr>
        </p:nvSpPr>
        <p:spPr/>
        <p:txBody>
          <a:bodyPr/>
          <a:lstStyle/>
          <a:p>
            <a:r>
              <a:rPr lang="en-US" dirty="0"/>
              <a:t>	Short highlights of spacecraft design including overview on subsystems</a:t>
            </a:r>
          </a:p>
        </p:txBody>
      </p:sp>
      <p:pic>
        <p:nvPicPr>
          <p:cNvPr id="23" name="Picture Placeholder 22">
            <a:extLst>
              <a:ext uri="{FF2B5EF4-FFF2-40B4-BE49-F238E27FC236}">
                <a16:creationId xmlns:a16="http://schemas.microsoft.com/office/drawing/2014/main" id="{EDD154F1-C6D9-478D-A8EE-8D407B8F608D}"/>
              </a:ext>
            </a:extLst>
          </p:cNvPr>
          <p:cNvPicPr>
            <a:picLocks noGrp="1" noChangeAspect="1"/>
          </p:cNvPicPr>
          <p:nvPr>
            <p:ph type="pic" idx="2"/>
          </p:nvPr>
        </p:nvPicPr>
        <p:blipFill>
          <a:blip r:embed="rId2"/>
          <a:srcRect l="29948" r="29948"/>
          <a:stretch>
            <a:fillRect/>
          </a:stretch>
        </p:blipFill>
        <p:spPr>
          <a:prstGeom prst="rect">
            <a:avLst/>
          </a:prstGeom>
        </p:spPr>
      </p:pic>
    </p:spTree>
    <p:extLst>
      <p:ext uri="{BB962C8B-B14F-4D97-AF65-F5344CB8AC3E}">
        <p14:creationId xmlns:p14="http://schemas.microsoft.com/office/powerpoint/2010/main" val="21891702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Process Flow:</a:t>
            </a:r>
          </a:p>
          <a:p>
            <a:r>
              <a:rPr lang="en-US" dirty="0"/>
              <a:t>Space Mission Analysis and Design Process (from SMAD)</a:t>
            </a:r>
          </a:p>
          <a:p>
            <a:pPr lvl="1">
              <a:defRPr/>
            </a:pPr>
            <a:r>
              <a:rPr lang="en-US" sz="2000" dirty="0"/>
              <a:t>Mission Characterization</a:t>
            </a:r>
          </a:p>
          <a:p>
            <a:pPr lvl="1">
              <a:defRPr/>
            </a:pPr>
            <a:r>
              <a:rPr lang="en-US" sz="2000" dirty="0"/>
              <a:t>Mission Evaluation</a:t>
            </a:r>
          </a:p>
          <a:p>
            <a:pPr lvl="1">
              <a:defRPr/>
            </a:pPr>
            <a:r>
              <a:rPr lang="en-US" sz="2000" dirty="0"/>
              <a:t>Requirements Definition</a:t>
            </a:r>
          </a:p>
          <a:p>
            <a:pPr lvl="1">
              <a:defRPr/>
            </a:pPr>
            <a:r>
              <a:rPr lang="en-US" sz="2000" dirty="0"/>
              <a:t>Space Mission Geometry</a:t>
            </a:r>
          </a:p>
          <a:p>
            <a:pPr lvl="1">
              <a:defRPr/>
            </a:pPr>
            <a:r>
              <a:rPr lang="en-US" sz="2000" dirty="0"/>
              <a:t>Orbit and Constellation Design (Astrodynamics)</a:t>
            </a:r>
          </a:p>
          <a:p>
            <a:pPr lvl="1">
              <a:defRPr/>
            </a:pPr>
            <a:r>
              <a:rPr lang="en-US" sz="2000" dirty="0"/>
              <a:t>Space Environment and Survivability</a:t>
            </a:r>
          </a:p>
          <a:p>
            <a:pPr lvl="1">
              <a:defRPr/>
            </a:pPr>
            <a:r>
              <a:rPr lang="en-US" sz="2000" dirty="0"/>
              <a:t>Space Payload Design and Sizing</a:t>
            </a:r>
          </a:p>
          <a:p>
            <a:pPr lvl="1">
              <a:defRPr/>
            </a:pPr>
            <a:r>
              <a:rPr lang="en-US" sz="2000" dirty="0"/>
              <a:t>Spacecraft Design and Sizing</a:t>
            </a:r>
          </a:p>
          <a:p>
            <a:pPr lvl="1">
              <a:defRPr/>
            </a:pPr>
            <a:r>
              <a:rPr lang="en-US" sz="2000" dirty="0"/>
              <a:t>Spacecraft Subsystems</a:t>
            </a:r>
          </a:p>
          <a:p>
            <a:pPr lvl="1">
              <a:defRPr/>
            </a:pPr>
            <a:r>
              <a:rPr lang="en-US" sz="2000" dirty="0"/>
              <a:t>Space Manufacture and Test</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29911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Process Flow:</a:t>
            </a:r>
          </a:p>
          <a:p>
            <a:r>
              <a:rPr lang="en-US" dirty="0"/>
              <a:t>Space Mission Analysis and Design Process</a:t>
            </a:r>
          </a:p>
          <a:p>
            <a:pPr lvl="1">
              <a:defRPr/>
            </a:pPr>
            <a:r>
              <a:rPr lang="en-US" sz="2000" dirty="0"/>
              <a:t>Communications Architecture</a:t>
            </a:r>
          </a:p>
          <a:p>
            <a:pPr lvl="1">
              <a:defRPr/>
            </a:pPr>
            <a:r>
              <a:rPr lang="en-US" sz="2000" dirty="0"/>
              <a:t>Mission Operations</a:t>
            </a:r>
          </a:p>
          <a:p>
            <a:pPr lvl="1">
              <a:defRPr/>
            </a:pPr>
            <a:r>
              <a:rPr lang="en-US" sz="2000" dirty="0"/>
              <a:t>Ground System Design and Sizing</a:t>
            </a:r>
          </a:p>
          <a:p>
            <a:pPr lvl="1">
              <a:defRPr/>
            </a:pPr>
            <a:r>
              <a:rPr lang="en-US" sz="2000" dirty="0"/>
              <a:t>Spacecraft Computer Systems</a:t>
            </a:r>
          </a:p>
          <a:p>
            <a:pPr lvl="1">
              <a:defRPr/>
            </a:pPr>
            <a:r>
              <a:rPr lang="en-US" sz="2000" dirty="0"/>
              <a:t>Space Manufacturing and Reliability</a:t>
            </a:r>
          </a:p>
          <a:p>
            <a:pPr lvl="1">
              <a:defRPr/>
            </a:pPr>
            <a:r>
              <a:rPr lang="en-US" sz="2000" dirty="0"/>
              <a:t>Cost Modeling</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714351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Project Phases:</a:t>
            </a:r>
          </a:p>
          <a:p>
            <a:r>
              <a:rPr lang="en-US" dirty="0"/>
              <a:t>Phase 0 – Conceptual mission study</a:t>
            </a:r>
          </a:p>
          <a:p>
            <a:r>
              <a:rPr lang="en-US" dirty="0"/>
              <a:t>Phase A – Feasibility study</a:t>
            </a:r>
          </a:p>
          <a:p>
            <a:r>
              <a:rPr lang="en-US" dirty="0"/>
              <a:t>Phase B – Design definition</a:t>
            </a:r>
          </a:p>
          <a:p>
            <a:r>
              <a:rPr lang="en-US" dirty="0"/>
              <a:t>Phase C – Detailed definition</a:t>
            </a:r>
          </a:p>
          <a:p>
            <a:r>
              <a:rPr lang="en-US" dirty="0"/>
              <a:t>Phase D – Qualification, Production</a:t>
            </a:r>
          </a:p>
          <a:p>
            <a:r>
              <a:rPr lang="en-US" dirty="0"/>
              <a:t>Phase E – Operation</a:t>
            </a:r>
          </a:p>
          <a:p>
            <a:r>
              <a:rPr lang="en-US" dirty="0"/>
              <a:t>Phase F – Disposal</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7981102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System Engineering Tasks in Project Phases</a:t>
            </a:r>
            <a:r>
              <a:rPr lang="en-US" dirty="0"/>
              <a:t>:</a:t>
            </a:r>
          </a:p>
          <a:p>
            <a:r>
              <a:rPr lang="en-US" dirty="0"/>
              <a:t>Phase 0 – Conceptual mission study</a:t>
            </a:r>
          </a:p>
          <a:p>
            <a:pPr lvl="1">
              <a:defRPr/>
            </a:pPr>
            <a:r>
              <a:rPr lang="en-US" sz="2000" dirty="0"/>
              <a:t>End point: MDR (Mission Definition Review)</a:t>
            </a:r>
          </a:p>
          <a:p>
            <a:pPr lvl="1">
              <a:defRPr/>
            </a:pPr>
            <a:r>
              <a:rPr lang="en-US" sz="2000" dirty="0"/>
              <a:t>Mission definition</a:t>
            </a:r>
          </a:p>
          <a:p>
            <a:pPr lvl="1">
              <a:defRPr/>
            </a:pPr>
            <a:r>
              <a:rPr lang="en-US" sz="2000" dirty="0"/>
              <a:t>High level specifications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52065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System Engineering Tasks in Project Phases</a:t>
            </a:r>
            <a:r>
              <a:rPr lang="en-US" dirty="0"/>
              <a:t>:</a:t>
            </a:r>
          </a:p>
          <a:p>
            <a:r>
              <a:rPr lang="en-US" dirty="0"/>
              <a:t>Phase A – Feasibility study, design trade-offs, preliminary design</a:t>
            </a:r>
          </a:p>
          <a:p>
            <a:pPr lvl="1">
              <a:defRPr/>
            </a:pPr>
            <a:r>
              <a:rPr lang="en-US" sz="2000" dirty="0"/>
              <a:t>End point: PRR (Preliminary Requirements Review)</a:t>
            </a:r>
          </a:p>
          <a:p>
            <a:pPr lvl="1">
              <a:defRPr/>
            </a:pPr>
            <a:r>
              <a:rPr lang="en-US" sz="2000" dirty="0"/>
              <a:t>Preliminary system functional analysis</a:t>
            </a:r>
          </a:p>
          <a:p>
            <a:pPr lvl="1">
              <a:defRPr/>
            </a:pPr>
            <a:r>
              <a:rPr lang="en-US" sz="2000" dirty="0"/>
              <a:t>Specifications and function trees</a:t>
            </a:r>
          </a:p>
          <a:p>
            <a:pPr lvl="1">
              <a:defRPr/>
            </a:pPr>
            <a:r>
              <a:rPr lang="en-US" sz="2000" dirty="0"/>
              <a:t>Technology identification</a:t>
            </a:r>
          </a:p>
          <a:p>
            <a:pPr lvl="1">
              <a:defRPr/>
            </a:pPr>
            <a:r>
              <a:rPr lang="en-US" sz="2000" dirty="0"/>
              <a:t>System design trade-offs</a:t>
            </a:r>
          </a:p>
          <a:p>
            <a:pPr lvl="1">
              <a:defRPr/>
            </a:pPr>
            <a:r>
              <a:rPr lang="en-US" sz="2000" dirty="0"/>
              <a:t>Preliminary baseline design</a:t>
            </a:r>
          </a:p>
          <a:p>
            <a:pPr lvl="1">
              <a:defRPr/>
            </a:pPr>
            <a:r>
              <a:rPr lang="en-US" sz="2000" dirty="0"/>
              <a:t>Preliminary AIV (Assembly, Integration, Validation) plan</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031662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System Engineering Tasks in Project Phases</a:t>
            </a:r>
            <a:r>
              <a:rPr lang="en-US" dirty="0"/>
              <a:t>:</a:t>
            </a:r>
          </a:p>
          <a:p>
            <a:r>
              <a:rPr lang="en-US" dirty="0"/>
              <a:t>Phase B – Design definition, component tests, system and subsystem level specifications</a:t>
            </a:r>
          </a:p>
          <a:p>
            <a:pPr lvl="1">
              <a:defRPr/>
            </a:pPr>
            <a:r>
              <a:rPr lang="en-US" sz="2000" dirty="0"/>
              <a:t>Intermediate point: SRR (System Requirements Review)</a:t>
            </a:r>
          </a:p>
          <a:p>
            <a:pPr lvl="1">
              <a:defRPr/>
            </a:pPr>
            <a:r>
              <a:rPr lang="en-US" sz="2000" dirty="0"/>
              <a:t>End point: PDR (Preliminary Design Review)</a:t>
            </a:r>
          </a:p>
          <a:p>
            <a:pPr lvl="1">
              <a:defRPr/>
            </a:pPr>
            <a:r>
              <a:rPr lang="en-US" sz="2000" dirty="0"/>
              <a:t>Consolidation of system specifications: requirements traceability matrix</a:t>
            </a:r>
          </a:p>
          <a:p>
            <a:pPr lvl="1">
              <a:defRPr/>
            </a:pPr>
            <a:r>
              <a:rPr lang="en-US" sz="2000" dirty="0"/>
              <a:t>Preliminary subsystem specifications</a:t>
            </a:r>
          </a:p>
          <a:p>
            <a:pPr lvl="1">
              <a:defRPr/>
            </a:pPr>
            <a:r>
              <a:rPr lang="en-US" sz="2000" dirty="0"/>
              <a:t>Technologies consolidation</a:t>
            </a:r>
          </a:p>
          <a:p>
            <a:pPr lvl="1">
              <a:defRPr/>
            </a:pPr>
            <a:r>
              <a:rPr lang="en-US" sz="2000" dirty="0"/>
              <a:t>System design consolidation: preliminary ICD (Interface Control Document)</a:t>
            </a:r>
          </a:p>
          <a:p>
            <a:pPr lvl="1">
              <a:defRPr/>
            </a:pPr>
            <a:r>
              <a:rPr lang="en-US" sz="2000" dirty="0"/>
              <a:t>Risk analysis</a:t>
            </a:r>
          </a:p>
          <a:p>
            <a:pPr lvl="1">
              <a:defRPr/>
            </a:pPr>
            <a:r>
              <a:rPr lang="en-US" sz="2000" dirty="0"/>
              <a:t>Phase C/D AIV plan</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8003661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System Engineering Tasks in Project Phases</a:t>
            </a:r>
            <a:r>
              <a:rPr lang="en-US" dirty="0"/>
              <a:t>:</a:t>
            </a:r>
          </a:p>
          <a:p>
            <a:r>
              <a:rPr lang="en-US" dirty="0"/>
              <a:t>Phase C – Detailed definition, subsystem and system tests, final specifications</a:t>
            </a:r>
          </a:p>
          <a:p>
            <a:pPr lvl="1">
              <a:defRPr/>
            </a:pPr>
            <a:r>
              <a:rPr lang="en-US" sz="2000" dirty="0"/>
              <a:t>End point: CDR (Critical Design Review)</a:t>
            </a:r>
          </a:p>
          <a:p>
            <a:pPr lvl="1">
              <a:defRPr/>
            </a:pPr>
            <a:r>
              <a:rPr lang="en-US" sz="2000" dirty="0"/>
              <a:t>Final specifications</a:t>
            </a:r>
          </a:p>
          <a:p>
            <a:pPr lvl="1">
              <a:defRPr/>
            </a:pPr>
            <a:r>
              <a:rPr lang="en-US" sz="2000" dirty="0"/>
              <a:t>Detailed system design (ICD)</a:t>
            </a:r>
          </a:p>
          <a:p>
            <a:pPr lvl="1">
              <a:defRPr/>
            </a:pPr>
            <a:r>
              <a:rPr lang="en-US" sz="2000" dirty="0"/>
              <a:t>System performance and sensitivity analysis, detailed analytical simulations</a:t>
            </a:r>
          </a:p>
          <a:p>
            <a:pPr lvl="1">
              <a:defRPr/>
            </a:pPr>
            <a:r>
              <a:rPr lang="en-US" sz="2000" dirty="0"/>
              <a:t>AI &amp; tests of engineering models</a:t>
            </a:r>
          </a:p>
          <a:p>
            <a:pPr lvl="1">
              <a:defRPr/>
            </a:pPr>
            <a:r>
              <a:rPr lang="en-US" sz="2000" dirty="0"/>
              <a:t>QA and safety analysis</a:t>
            </a:r>
          </a:p>
          <a:p>
            <a:pPr lvl="1">
              <a:defRPr/>
            </a:pPr>
            <a:r>
              <a:rPr lang="en-US" sz="2000" dirty="0"/>
              <a:t>Detailed AIV plan</a:t>
            </a:r>
          </a:p>
          <a:p>
            <a:pPr lvl="1">
              <a:defRPr/>
            </a:pPr>
            <a:r>
              <a:rPr lang="en-US" sz="2000" dirty="0"/>
              <a:t>Preliminary operations manual (user manual)</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263457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System Engineering Tasks in Project Phases</a:t>
            </a:r>
            <a:r>
              <a:rPr lang="en-US" dirty="0"/>
              <a:t>:</a:t>
            </a:r>
          </a:p>
          <a:p>
            <a:r>
              <a:rPr lang="en-US" dirty="0"/>
              <a:t>Phase D – Qualification and acceptance tests, flight production, integration</a:t>
            </a:r>
          </a:p>
          <a:p>
            <a:pPr lvl="1">
              <a:defRPr/>
            </a:pPr>
            <a:r>
              <a:rPr lang="en-US" sz="2000" dirty="0"/>
              <a:t>Intermediate point: QR (Qualification Review)</a:t>
            </a:r>
          </a:p>
          <a:p>
            <a:pPr lvl="1">
              <a:defRPr/>
            </a:pPr>
            <a:r>
              <a:rPr lang="en-US" sz="2000" dirty="0"/>
              <a:t>End point: AR (Acceptance Review)</a:t>
            </a:r>
          </a:p>
          <a:p>
            <a:pPr lvl="1">
              <a:defRPr/>
            </a:pPr>
            <a:r>
              <a:rPr lang="en-US" sz="2000" dirty="0"/>
              <a:t>Assembly, integration and qualification tests of qualification model</a:t>
            </a:r>
          </a:p>
          <a:p>
            <a:pPr lvl="1">
              <a:defRPr/>
            </a:pPr>
            <a:r>
              <a:rPr lang="en-US" sz="2000" dirty="0"/>
              <a:t>Detailed integration and test procedures</a:t>
            </a:r>
          </a:p>
          <a:p>
            <a:pPr lvl="1">
              <a:defRPr/>
            </a:pPr>
            <a:r>
              <a:rPr lang="en-US" sz="2000" dirty="0"/>
              <a:t>Verification of requirements</a:t>
            </a:r>
          </a:p>
          <a:p>
            <a:pPr lvl="1">
              <a:defRPr/>
            </a:pPr>
            <a:r>
              <a:rPr lang="en-US" sz="2000" dirty="0"/>
              <a:t>Consolidated operations manual</a:t>
            </a:r>
          </a:p>
          <a:p>
            <a:pPr lvl="1">
              <a:defRPr/>
            </a:pPr>
            <a:r>
              <a:rPr lang="en-US" sz="2000" dirty="0"/>
              <a:t>Acceptance tests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813280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System Engineering Tasks in Project Phases</a:t>
            </a:r>
            <a:r>
              <a:rPr lang="en-US" dirty="0"/>
              <a:t>:</a:t>
            </a:r>
          </a:p>
          <a:p>
            <a:r>
              <a:rPr lang="en-US" dirty="0"/>
              <a:t>Phase E – Operation</a:t>
            </a:r>
          </a:p>
          <a:p>
            <a:pPr lvl="1">
              <a:defRPr/>
            </a:pPr>
            <a:r>
              <a:rPr lang="en-US" sz="2000" dirty="0"/>
              <a:t>End point: FR (Flight Review) / OPR (Operation Readiness Review)</a:t>
            </a:r>
          </a:p>
          <a:p>
            <a:pPr lvl="1">
              <a:defRPr/>
            </a:pPr>
            <a:r>
              <a:rPr lang="en-US" sz="2000" dirty="0"/>
              <a:t>Support launch campaign</a:t>
            </a:r>
          </a:p>
          <a:p>
            <a:pPr lvl="1">
              <a:defRPr/>
            </a:pPr>
            <a:r>
              <a:rPr lang="en-US" sz="2000" dirty="0"/>
              <a:t>Performance evaluation</a:t>
            </a:r>
          </a:p>
          <a:p>
            <a:pPr lvl="1">
              <a:defRPr/>
            </a:pPr>
            <a:r>
              <a:rPr lang="en-US" sz="2000" dirty="0"/>
              <a:t>Disposal plan</a:t>
            </a:r>
          </a:p>
          <a:p>
            <a:pPr lvl="1">
              <a:defRPr/>
            </a:pPr>
            <a:r>
              <a:rPr lang="en-US" sz="2000" dirty="0"/>
              <a:t>Support anomaly investigations recovery</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589732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System Engineering Tasks in Project Phases</a:t>
            </a:r>
            <a:r>
              <a:rPr lang="en-US" dirty="0"/>
              <a:t>:</a:t>
            </a:r>
          </a:p>
          <a:p>
            <a:r>
              <a:rPr lang="en-US" dirty="0"/>
              <a:t>Phase F – Disposal</a:t>
            </a:r>
          </a:p>
          <a:p>
            <a:pPr lvl="1">
              <a:defRPr/>
            </a:pPr>
            <a:r>
              <a:rPr lang="en-US" sz="2000" dirty="0"/>
              <a:t>End point: Contract closure / End of Life</a:t>
            </a:r>
          </a:p>
          <a:p>
            <a:pPr lvl="1">
              <a:defRPr/>
            </a:pPr>
            <a:r>
              <a:rPr lang="en-US" sz="2000" dirty="0"/>
              <a:t>Systems shut-down (Re-entry, graveyard orbit, …)</a:t>
            </a:r>
          </a:p>
          <a:p>
            <a:pPr lvl="1">
              <a:defRPr/>
            </a:pPr>
            <a:r>
              <a:rPr lang="en-US" sz="2000" dirty="0"/>
              <a:t>Transfer of ground H/W means</a:t>
            </a:r>
          </a:p>
          <a:p>
            <a:pPr lvl="1">
              <a:defRPr/>
            </a:pPr>
            <a:r>
              <a:rPr lang="en-US" sz="2000" dirty="0"/>
              <a:t>Storage</a:t>
            </a:r>
          </a:p>
          <a:p>
            <a:pPr lvl="1">
              <a:defRPr/>
            </a:pPr>
            <a:r>
              <a:rPr lang="en-US" sz="2000" dirty="0"/>
              <a:t>Exhibition, museum</a:t>
            </a:r>
          </a:p>
          <a:p>
            <a:pPr lvl="1">
              <a:defRPr/>
            </a:pPr>
            <a:r>
              <a:rPr lang="en-US" sz="2000" dirty="0"/>
              <a:t>Destruction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29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572781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Course Idea:</a:t>
            </a:r>
          </a:p>
          <a:p>
            <a:r>
              <a:rPr lang="en-US" b="1" dirty="0"/>
              <a:t>Space propulsion </a:t>
            </a:r>
            <a:r>
              <a:rPr lang="en-US" dirty="0"/>
              <a:t>or better in-space propulsion exclusively deals with propulsion systems used in the vacuum of space </a:t>
            </a:r>
          </a:p>
          <a:p>
            <a:r>
              <a:rPr lang="en-US" dirty="0"/>
              <a:t>In-space propulsion should not be confused with </a:t>
            </a:r>
            <a:r>
              <a:rPr lang="en-US" b="1" dirty="0"/>
              <a:t>space launch </a:t>
            </a:r>
            <a:r>
              <a:rPr lang="en-US" dirty="0"/>
              <a:t>or </a:t>
            </a:r>
            <a:r>
              <a:rPr lang="en-US" b="1" dirty="0"/>
              <a:t>atmospheric entry</a:t>
            </a:r>
          </a:p>
          <a:p>
            <a:r>
              <a:rPr lang="en-US" dirty="0"/>
              <a:t>In that sense space or spacecraft propulsion is any method used to accelerate spacecraft / satellites by </a:t>
            </a:r>
            <a:r>
              <a:rPr lang="en-US" b="1" dirty="0"/>
              <a:t>ejection of material</a:t>
            </a:r>
          </a:p>
          <a:p>
            <a:r>
              <a:rPr lang="en-US" dirty="0"/>
              <a:t>But in this course, we will also treat propulsion systems designed in order to </a:t>
            </a:r>
            <a:r>
              <a:rPr lang="en-US" b="1" dirty="0"/>
              <a:t>reach space </a:t>
            </a:r>
            <a:r>
              <a:rPr lang="en-US" dirty="0"/>
              <a:t>defined here by the Karman line (at the altitude of 100 km respectively 62 miles)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lstStyle/>
          <a:p>
            <a:r>
              <a:rPr lang="en-US" dirty="0">
                <a:solidFill>
                  <a:schemeClr val="bg1"/>
                </a:solidFill>
              </a:rPr>
              <a:t>What is Space Propulsion?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9132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Project Phases</a:t>
            </a:r>
            <a:r>
              <a:rPr lang="en-US" dirty="0"/>
              <a:t>:</a:t>
            </a:r>
          </a:p>
          <a:p>
            <a:r>
              <a:rPr lang="en-US" dirty="0"/>
              <a:t>A lot of descriptions, pictures can be found in standards like ECSS (European Cooperation for Space Standardization) on system engineering, project phases, design processes, …</a:t>
            </a:r>
          </a:p>
          <a:p>
            <a:r>
              <a:rPr lang="en-US" dirty="0"/>
              <a:t>The V-model</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11A749C2-15A4-4F3D-8D27-65DFFADE6B7E}"/>
              </a:ext>
            </a:extLst>
          </p:cNvPr>
          <p:cNvPicPr>
            <a:picLocks noChangeAspect="1"/>
          </p:cNvPicPr>
          <p:nvPr/>
        </p:nvPicPr>
        <p:blipFill>
          <a:blip r:embed="rId2"/>
          <a:stretch>
            <a:fillRect/>
          </a:stretch>
        </p:blipFill>
        <p:spPr>
          <a:xfrm>
            <a:off x="3958219" y="3694544"/>
            <a:ext cx="4545701" cy="3030468"/>
          </a:xfrm>
          <a:prstGeom prst="rect">
            <a:avLst/>
          </a:prstGeom>
        </p:spPr>
      </p:pic>
    </p:spTree>
    <p:extLst>
      <p:ext uri="{BB962C8B-B14F-4D97-AF65-F5344CB8AC3E}">
        <p14:creationId xmlns:p14="http://schemas.microsoft.com/office/powerpoint/2010/main" val="2483000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Project Phases</a:t>
            </a:r>
            <a:r>
              <a:rPr lang="en-US" dirty="0"/>
              <a:t>: The V-model continued…</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10" name="Parallelogram 2">
            <a:extLst>
              <a:ext uri="{FF2B5EF4-FFF2-40B4-BE49-F238E27FC236}">
                <a16:creationId xmlns:a16="http://schemas.microsoft.com/office/drawing/2014/main" id="{FFEDA707-E155-4ED4-BABA-9E460CD0D4F8}"/>
              </a:ext>
            </a:extLst>
          </p:cNvPr>
          <p:cNvSpPr/>
          <p:nvPr/>
        </p:nvSpPr>
        <p:spPr>
          <a:xfrm>
            <a:off x="8582727" y="2783847"/>
            <a:ext cx="2016224" cy="952172"/>
          </a:xfrm>
          <a:prstGeom prst="parallelogram">
            <a:avLst>
              <a:gd name="adj" fmla="val 4710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L0 FRR</a:t>
            </a:r>
          </a:p>
        </p:txBody>
      </p:sp>
      <p:sp>
        <p:nvSpPr>
          <p:cNvPr id="11" name="Parallelogram 32">
            <a:extLst>
              <a:ext uri="{FF2B5EF4-FFF2-40B4-BE49-F238E27FC236}">
                <a16:creationId xmlns:a16="http://schemas.microsoft.com/office/drawing/2014/main" id="{CCBD2E3B-243D-437E-A617-9A3149B1D9A1}"/>
              </a:ext>
            </a:extLst>
          </p:cNvPr>
          <p:cNvSpPr/>
          <p:nvPr/>
        </p:nvSpPr>
        <p:spPr>
          <a:xfrm>
            <a:off x="8104083" y="3792058"/>
            <a:ext cx="2016224" cy="952172"/>
          </a:xfrm>
          <a:prstGeom prst="parallelogram">
            <a:avLst>
              <a:gd name="adj" fmla="val 471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L0 AR</a:t>
            </a:r>
          </a:p>
        </p:txBody>
      </p:sp>
      <p:sp>
        <p:nvSpPr>
          <p:cNvPr id="12" name="Parallelogram 33">
            <a:extLst>
              <a:ext uri="{FF2B5EF4-FFF2-40B4-BE49-F238E27FC236}">
                <a16:creationId xmlns:a16="http://schemas.microsoft.com/office/drawing/2014/main" id="{11273397-8C20-401E-AA87-1686C8F586E8}"/>
              </a:ext>
            </a:extLst>
          </p:cNvPr>
          <p:cNvSpPr/>
          <p:nvPr/>
        </p:nvSpPr>
        <p:spPr>
          <a:xfrm>
            <a:off x="7623177" y="4810064"/>
            <a:ext cx="2016224" cy="952172"/>
          </a:xfrm>
          <a:prstGeom prst="parallelogram">
            <a:avLst>
              <a:gd name="adj" fmla="val 4710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L0 QR</a:t>
            </a:r>
          </a:p>
        </p:txBody>
      </p:sp>
      <p:sp>
        <p:nvSpPr>
          <p:cNvPr id="13" name="Parallelogram 34">
            <a:extLst>
              <a:ext uri="{FF2B5EF4-FFF2-40B4-BE49-F238E27FC236}">
                <a16:creationId xmlns:a16="http://schemas.microsoft.com/office/drawing/2014/main" id="{8681D807-D4FC-444D-9F9C-616D1717D2B7}"/>
              </a:ext>
            </a:extLst>
          </p:cNvPr>
          <p:cNvSpPr/>
          <p:nvPr/>
        </p:nvSpPr>
        <p:spPr>
          <a:xfrm flipH="1">
            <a:off x="2247494" y="2783847"/>
            <a:ext cx="2016224" cy="952172"/>
          </a:xfrm>
          <a:prstGeom prst="parallelogram">
            <a:avLst>
              <a:gd name="adj" fmla="val 4710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prstClr val="white"/>
                </a:solidFill>
              </a:rPr>
              <a:t>P</a:t>
            </a:r>
            <a:r>
              <a:rPr lang="en-US" sz="1400" dirty="0">
                <a:solidFill>
                  <a:prstClr val="white"/>
                </a:solidFill>
              </a:rPr>
              <a:t>RR</a:t>
            </a:r>
          </a:p>
        </p:txBody>
      </p:sp>
      <p:sp>
        <p:nvSpPr>
          <p:cNvPr id="14" name="Parallelogram 35">
            <a:extLst>
              <a:ext uri="{FF2B5EF4-FFF2-40B4-BE49-F238E27FC236}">
                <a16:creationId xmlns:a16="http://schemas.microsoft.com/office/drawing/2014/main" id="{00E04CB1-4A31-454E-BFEA-C8274EDD40F9}"/>
              </a:ext>
            </a:extLst>
          </p:cNvPr>
          <p:cNvSpPr/>
          <p:nvPr/>
        </p:nvSpPr>
        <p:spPr>
          <a:xfrm flipH="1">
            <a:off x="2716313" y="3792058"/>
            <a:ext cx="2016224" cy="952172"/>
          </a:xfrm>
          <a:prstGeom prst="parallelogram">
            <a:avLst>
              <a:gd name="adj" fmla="val 471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SRR</a:t>
            </a:r>
          </a:p>
        </p:txBody>
      </p:sp>
      <p:sp>
        <p:nvSpPr>
          <p:cNvPr id="15" name="Parallelogram 36">
            <a:extLst>
              <a:ext uri="{FF2B5EF4-FFF2-40B4-BE49-F238E27FC236}">
                <a16:creationId xmlns:a16="http://schemas.microsoft.com/office/drawing/2014/main" id="{0A8E09DD-AA29-458F-AE06-209B0FA5087A}"/>
              </a:ext>
            </a:extLst>
          </p:cNvPr>
          <p:cNvSpPr/>
          <p:nvPr/>
        </p:nvSpPr>
        <p:spPr>
          <a:xfrm flipH="1">
            <a:off x="3196923" y="4810064"/>
            <a:ext cx="2016224" cy="952172"/>
          </a:xfrm>
          <a:prstGeom prst="parallelogram">
            <a:avLst>
              <a:gd name="adj" fmla="val 4710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L0 PDR</a:t>
            </a:r>
          </a:p>
        </p:txBody>
      </p:sp>
      <p:sp>
        <p:nvSpPr>
          <p:cNvPr id="16" name="Trapezoid 15">
            <a:extLst>
              <a:ext uri="{FF2B5EF4-FFF2-40B4-BE49-F238E27FC236}">
                <a16:creationId xmlns:a16="http://schemas.microsoft.com/office/drawing/2014/main" id="{E7D579B7-7E2C-427D-9A14-CDC20CF6AEAD}"/>
              </a:ext>
            </a:extLst>
          </p:cNvPr>
          <p:cNvSpPr/>
          <p:nvPr/>
        </p:nvSpPr>
        <p:spPr>
          <a:xfrm flipV="1">
            <a:off x="3669709" y="5825493"/>
            <a:ext cx="4849792" cy="952172"/>
          </a:xfrm>
          <a:prstGeom prst="trapezoid">
            <a:avLst>
              <a:gd name="adj" fmla="val 5052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0">
            <a:extLst>
              <a:ext uri="{FF2B5EF4-FFF2-40B4-BE49-F238E27FC236}">
                <a16:creationId xmlns:a16="http://schemas.microsoft.com/office/drawing/2014/main" id="{96794D75-2735-48C5-A7A9-8F68D4BF3AF9}"/>
              </a:ext>
            </a:extLst>
          </p:cNvPr>
          <p:cNvSpPr/>
          <p:nvPr/>
        </p:nvSpPr>
        <p:spPr>
          <a:xfrm>
            <a:off x="4143640" y="6163621"/>
            <a:ext cx="961995" cy="307777"/>
          </a:xfrm>
          <a:prstGeom prst="rect">
            <a:avLst/>
          </a:prstGeom>
        </p:spPr>
        <p:txBody>
          <a:bodyPr wrap="square" anchor="ctr">
            <a:spAutoFit/>
          </a:bodyPr>
          <a:lstStyle/>
          <a:p>
            <a:pPr lvl="0" algn="ctr"/>
            <a:r>
              <a:rPr lang="en-US" sz="1400" dirty="0">
                <a:solidFill>
                  <a:prstClr val="white"/>
                </a:solidFill>
              </a:rPr>
              <a:t>L1 PDR</a:t>
            </a:r>
          </a:p>
        </p:txBody>
      </p:sp>
      <p:sp>
        <p:nvSpPr>
          <p:cNvPr id="18" name="Rectangle 45">
            <a:extLst>
              <a:ext uri="{FF2B5EF4-FFF2-40B4-BE49-F238E27FC236}">
                <a16:creationId xmlns:a16="http://schemas.microsoft.com/office/drawing/2014/main" id="{2C0FEB22-0FCB-4770-BD59-64F8D98EECEB}"/>
              </a:ext>
            </a:extLst>
          </p:cNvPr>
          <p:cNvSpPr/>
          <p:nvPr/>
        </p:nvSpPr>
        <p:spPr>
          <a:xfrm>
            <a:off x="5369272" y="6163621"/>
            <a:ext cx="1358962" cy="307777"/>
          </a:xfrm>
          <a:prstGeom prst="rect">
            <a:avLst/>
          </a:prstGeom>
        </p:spPr>
        <p:txBody>
          <a:bodyPr wrap="square" anchor="ctr">
            <a:spAutoFit/>
          </a:bodyPr>
          <a:lstStyle/>
          <a:p>
            <a:pPr lvl="0" algn="ctr"/>
            <a:r>
              <a:rPr lang="en-US" sz="1400" dirty="0">
                <a:solidFill>
                  <a:prstClr val="white"/>
                </a:solidFill>
              </a:rPr>
              <a:t>L1 CDR</a:t>
            </a:r>
          </a:p>
        </p:txBody>
      </p:sp>
      <p:sp>
        <p:nvSpPr>
          <p:cNvPr id="19" name="Rectangle 46">
            <a:extLst>
              <a:ext uri="{FF2B5EF4-FFF2-40B4-BE49-F238E27FC236}">
                <a16:creationId xmlns:a16="http://schemas.microsoft.com/office/drawing/2014/main" id="{FF502FCF-4D53-4E43-9C14-9A38D72E6C0D}"/>
              </a:ext>
            </a:extLst>
          </p:cNvPr>
          <p:cNvSpPr/>
          <p:nvPr/>
        </p:nvSpPr>
        <p:spPr>
          <a:xfrm>
            <a:off x="6976864" y="6163621"/>
            <a:ext cx="992003" cy="307777"/>
          </a:xfrm>
          <a:prstGeom prst="rect">
            <a:avLst/>
          </a:prstGeom>
        </p:spPr>
        <p:txBody>
          <a:bodyPr wrap="square" anchor="ctr">
            <a:spAutoFit/>
          </a:bodyPr>
          <a:lstStyle/>
          <a:p>
            <a:pPr lvl="0" algn="ctr"/>
            <a:r>
              <a:rPr lang="en-US" sz="1400" dirty="0">
                <a:solidFill>
                  <a:prstClr val="white"/>
                </a:solidFill>
              </a:rPr>
              <a:t>L1 QR</a:t>
            </a:r>
          </a:p>
        </p:txBody>
      </p:sp>
      <p:sp>
        <p:nvSpPr>
          <p:cNvPr id="20" name="Parallelogram 33">
            <a:extLst>
              <a:ext uri="{FF2B5EF4-FFF2-40B4-BE49-F238E27FC236}">
                <a16:creationId xmlns:a16="http://schemas.microsoft.com/office/drawing/2014/main" id="{75C7B171-4A72-4E00-B291-A084E9E7432F}"/>
              </a:ext>
            </a:extLst>
          </p:cNvPr>
          <p:cNvSpPr/>
          <p:nvPr/>
        </p:nvSpPr>
        <p:spPr>
          <a:xfrm>
            <a:off x="5946779" y="4821784"/>
            <a:ext cx="2016224" cy="952172"/>
          </a:xfrm>
          <a:prstGeom prst="parallelogram">
            <a:avLst>
              <a:gd name="adj" fmla="val 4710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L0 CDR</a:t>
            </a:r>
          </a:p>
        </p:txBody>
      </p:sp>
    </p:spTree>
    <p:extLst>
      <p:ext uri="{BB962C8B-B14F-4D97-AF65-F5344CB8AC3E}">
        <p14:creationId xmlns:p14="http://schemas.microsoft.com/office/powerpoint/2010/main" val="30734421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Project Phases</a:t>
            </a:r>
            <a:r>
              <a:rPr lang="en-US" dirty="0"/>
              <a:t>: But also the U-model…</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Parallelogram 2">
            <a:extLst>
              <a:ext uri="{FF2B5EF4-FFF2-40B4-BE49-F238E27FC236}">
                <a16:creationId xmlns:a16="http://schemas.microsoft.com/office/drawing/2014/main" id="{0775AB1A-B712-4EE6-BA44-445C2F43E7B2}"/>
              </a:ext>
            </a:extLst>
          </p:cNvPr>
          <p:cNvSpPr/>
          <p:nvPr/>
        </p:nvSpPr>
        <p:spPr>
          <a:xfrm>
            <a:off x="6993066" y="2651767"/>
            <a:ext cx="2016224" cy="952172"/>
          </a:xfrm>
          <a:prstGeom prst="parallelogram">
            <a:avLst>
              <a:gd name="adj" fmla="val 4710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L0 FRR</a:t>
            </a:r>
          </a:p>
        </p:txBody>
      </p:sp>
      <p:sp>
        <p:nvSpPr>
          <p:cNvPr id="10" name="Parallelogram 32">
            <a:extLst>
              <a:ext uri="{FF2B5EF4-FFF2-40B4-BE49-F238E27FC236}">
                <a16:creationId xmlns:a16="http://schemas.microsoft.com/office/drawing/2014/main" id="{CD221CEF-DBD1-42B5-8040-2172D39E1D85}"/>
              </a:ext>
            </a:extLst>
          </p:cNvPr>
          <p:cNvSpPr/>
          <p:nvPr/>
        </p:nvSpPr>
        <p:spPr>
          <a:xfrm>
            <a:off x="6500363" y="3659978"/>
            <a:ext cx="2016224" cy="952172"/>
          </a:xfrm>
          <a:prstGeom prst="parallelogram">
            <a:avLst>
              <a:gd name="adj" fmla="val 471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L0 AR</a:t>
            </a:r>
          </a:p>
        </p:txBody>
      </p:sp>
      <p:sp>
        <p:nvSpPr>
          <p:cNvPr id="11" name="Parallelogram 34">
            <a:extLst>
              <a:ext uri="{FF2B5EF4-FFF2-40B4-BE49-F238E27FC236}">
                <a16:creationId xmlns:a16="http://schemas.microsoft.com/office/drawing/2014/main" id="{3BA351A8-E103-4A26-9EAC-BC281CD12999}"/>
              </a:ext>
            </a:extLst>
          </p:cNvPr>
          <p:cNvSpPr/>
          <p:nvPr/>
        </p:nvSpPr>
        <p:spPr>
          <a:xfrm flipH="1">
            <a:off x="2247494" y="2651767"/>
            <a:ext cx="2016224" cy="952172"/>
          </a:xfrm>
          <a:prstGeom prst="parallelogram">
            <a:avLst>
              <a:gd name="adj" fmla="val 4710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prstClr val="white"/>
                </a:solidFill>
              </a:rPr>
              <a:t>P</a:t>
            </a:r>
            <a:r>
              <a:rPr lang="en-US" sz="1400" dirty="0">
                <a:solidFill>
                  <a:prstClr val="white"/>
                </a:solidFill>
              </a:rPr>
              <a:t>RR</a:t>
            </a:r>
          </a:p>
        </p:txBody>
      </p:sp>
      <p:sp>
        <p:nvSpPr>
          <p:cNvPr id="12" name="Parallelogram 35">
            <a:extLst>
              <a:ext uri="{FF2B5EF4-FFF2-40B4-BE49-F238E27FC236}">
                <a16:creationId xmlns:a16="http://schemas.microsoft.com/office/drawing/2014/main" id="{25EABD57-DA3E-410B-B9C6-30C9DAACDA5E}"/>
              </a:ext>
            </a:extLst>
          </p:cNvPr>
          <p:cNvSpPr/>
          <p:nvPr/>
        </p:nvSpPr>
        <p:spPr>
          <a:xfrm flipH="1">
            <a:off x="2716313" y="3659978"/>
            <a:ext cx="2016224" cy="952172"/>
          </a:xfrm>
          <a:prstGeom prst="parallelogram">
            <a:avLst>
              <a:gd name="adj" fmla="val 471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SRR</a:t>
            </a:r>
          </a:p>
        </p:txBody>
      </p:sp>
      <p:sp>
        <p:nvSpPr>
          <p:cNvPr id="13" name="Rectangle 10">
            <a:extLst>
              <a:ext uri="{FF2B5EF4-FFF2-40B4-BE49-F238E27FC236}">
                <a16:creationId xmlns:a16="http://schemas.microsoft.com/office/drawing/2014/main" id="{10FD8B90-AE64-4F3F-AF5D-D1B8CB1250E2}"/>
              </a:ext>
            </a:extLst>
          </p:cNvPr>
          <p:cNvSpPr/>
          <p:nvPr/>
        </p:nvSpPr>
        <p:spPr>
          <a:xfrm>
            <a:off x="4143640" y="6031541"/>
            <a:ext cx="961995" cy="307777"/>
          </a:xfrm>
          <a:prstGeom prst="rect">
            <a:avLst/>
          </a:prstGeom>
        </p:spPr>
        <p:txBody>
          <a:bodyPr wrap="square" anchor="ctr">
            <a:spAutoFit/>
          </a:bodyPr>
          <a:lstStyle/>
          <a:p>
            <a:pPr lvl="0" algn="ctr"/>
            <a:r>
              <a:rPr lang="en-US" sz="1400" dirty="0">
                <a:solidFill>
                  <a:prstClr val="white"/>
                </a:solidFill>
              </a:rPr>
              <a:t>L1 PDR</a:t>
            </a:r>
          </a:p>
        </p:txBody>
      </p:sp>
      <p:sp>
        <p:nvSpPr>
          <p:cNvPr id="14" name="Rectangle 45">
            <a:extLst>
              <a:ext uri="{FF2B5EF4-FFF2-40B4-BE49-F238E27FC236}">
                <a16:creationId xmlns:a16="http://schemas.microsoft.com/office/drawing/2014/main" id="{12E22D83-547B-4606-9938-759C36F10832}"/>
              </a:ext>
            </a:extLst>
          </p:cNvPr>
          <p:cNvSpPr/>
          <p:nvPr/>
        </p:nvSpPr>
        <p:spPr>
          <a:xfrm>
            <a:off x="5369272" y="6031541"/>
            <a:ext cx="1358962" cy="307777"/>
          </a:xfrm>
          <a:prstGeom prst="rect">
            <a:avLst/>
          </a:prstGeom>
        </p:spPr>
        <p:txBody>
          <a:bodyPr wrap="square" anchor="ctr">
            <a:spAutoFit/>
          </a:bodyPr>
          <a:lstStyle/>
          <a:p>
            <a:pPr lvl="0" algn="ctr"/>
            <a:r>
              <a:rPr lang="en-US" sz="1400" dirty="0">
                <a:solidFill>
                  <a:prstClr val="white"/>
                </a:solidFill>
              </a:rPr>
              <a:t>L1 CDR</a:t>
            </a:r>
          </a:p>
        </p:txBody>
      </p:sp>
      <p:sp>
        <p:nvSpPr>
          <p:cNvPr id="15" name="Rectangle 46">
            <a:extLst>
              <a:ext uri="{FF2B5EF4-FFF2-40B4-BE49-F238E27FC236}">
                <a16:creationId xmlns:a16="http://schemas.microsoft.com/office/drawing/2014/main" id="{C59B418B-27F3-4DB1-BD25-5F0EB849F93F}"/>
              </a:ext>
            </a:extLst>
          </p:cNvPr>
          <p:cNvSpPr/>
          <p:nvPr/>
        </p:nvSpPr>
        <p:spPr>
          <a:xfrm>
            <a:off x="6976864" y="6031541"/>
            <a:ext cx="992003" cy="307777"/>
          </a:xfrm>
          <a:prstGeom prst="rect">
            <a:avLst/>
          </a:prstGeom>
        </p:spPr>
        <p:txBody>
          <a:bodyPr wrap="square" anchor="ctr">
            <a:spAutoFit/>
          </a:bodyPr>
          <a:lstStyle/>
          <a:p>
            <a:pPr lvl="0" algn="ctr"/>
            <a:r>
              <a:rPr lang="en-US" sz="1400" dirty="0">
                <a:solidFill>
                  <a:prstClr val="white"/>
                </a:solidFill>
              </a:rPr>
              <a:t>L1 QR</a:t>
            </a:r>
          </a:p>
        </p:txBody>
      </p:sp>
      <p:sp>
        <p:nvSpPr>
          <p:cNvPr id="16" name="Rechteck 15">
            <a:extLst>
              <a:ext uri="{FF2B5EF4-FFF2-40B4-BE49-F238E27FC236}">
                <a16:creationId xmlns:a16="http://schemas.microsoft.com/office/drawing/2014/main" id="{9A104D8F-8081-4D77-91B8-DD868F7A6FBA}"/>
              </a:ext>
            </a:extLst>
          </p:cNvPr>
          <p:cNvSpPr/>
          <p:nvPr/>
        </p:nvSpPr>
        <p:spPr>
          <a:xfrm>
            <a:off x="3196923" y="4689704"/>
            <a:ext cx="1535614" cy="19558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L0 PDR</a:t>
            </a:r>
          </a:p>
          <a:p>
            <a:pPr algn="ctr"/>
            <a:r>
              <a:rPr lang="en-US" dirty="0"/>
              <a:t>L1 PDR</a:t>
            </a:r>
          </a:p>
        </p:txBody>
      </p:sp>
      <p:sp>
        <p:nvSpPr>
          <p:cNvPr id="17" name="Rechteck 16">
            <a:extLst>
              <a:ext uri="{FF2B5EF4-FFF2-40B4-BE49-F238E27FC236}">
                <a16:creationId xmlns:a16="http://schemas.microsoft.com/office/drawing/2014/main" id="{2F90C39E-D1BE-4629-AE26-62107815BC0B}"/>
              </a:ext>
            </a:extLst>
          </p:cNvPr>
          <p:cNvSpPr/>
          <p:nvPr/>
        </p:nvSpPr>
        <p:spPr>
          <a:xfrm>
            <a:off x="4852496" y="4687499"/>
            <a:ext cx="1535614" cy="19558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L0 CDR</a:t>
            </a:r>
          </a:p>
          <a:p>
            <a:pPr algn="ctr"/>
            <a:r>
              <a:rPr lang="en-US" dirty="0"/>
              <a:t>L1 CDR</a:t>
            </a:r>
          </a:p>
        </p:txBody>
      </p:sp>
      <p:sp>
        <p:nvSpPr>
          <p:cNvPr id="18" name="Rechteck 17">
            <a:extLst>
              <a:ext uri="{FF2B5EF4-FFF2-40B4-BE49-F238E27FC236}">
                <a16:creationId xmlns:a16="http://schemas.microsoft.com/office/drawing/2014/main" id="{C92482FC-A537-427A-AF37-72981933F46E}"/>
              </a:ext>
            </a:extLst>
          </p:cNvPr>
          <p:cNvSpPr/>
          <p:nvPr/>
        </p:nvSpPr>
        <p:spPr>
          <a:xfrm>
            <a:off x="6496071" y="4685151"/>
            <a:ext cx="1535614" cy="1955881"/>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prstClr val="white"/>
                </a:solidFill>
              </a:rPr>
              <a:t>L0 QR</a:t>
            </a:r>
          </a:p>
          <a:p>
            <a:pPr algn="ctr"/>
            <a:r>
              <a:rPr lang="en-US" dirty="0"/>
              <a:t>L1 QR</a:t>
            </a:r>
          </a:p>
        </p:txBody>
      </p:sp>
    </p:spTree>
    <p:extLst>
      <p:ext uri="{BB962C8B-B14F-4D97-AF65-F5344CB8AC3E}">
        <p14:creationId xmlns:p14="http://schemas.microsoft.com/office/powerpoint/2010/main" val="3086081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Project Phases</a:t>
            </a:r>
            <a:r>
              <a:rPr lang="en-US" dirty="0"/>
              <a:t>: Or the improved V-model…</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Parallelogram 2">
            <a:extLst>
              <a:ext uri="{FF2B5EF4-FFF2-40B4-BE49-F238E27FC236}">
                <a16:creationId xmlns:a16="http://schemas.microsoft.com/office/drawing/2014/main" id="{1B0F8BAA-9561-45F1-9AD3-404D427C99C5}"/>
              </a:ext>
            </a:extLst>
          </p:cNvPr>
          <p:cNvSpPr/>
          <p:nvPr/>
        </p:nvSpPr>
        <p:spPr>
          <a:xfrm>
            <a:off x="7935605" y="2651767"/>
            <a:ext cx="2016224" cy="952172"/>
          </a:xfrm>
          <a:prstGeom prst="parallelogram">
            <a:avLst>
              <a:gd name="adj" fmla="val 4710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L0 FRR</a:t>
            </a:r>
          </a:p>
        </p:txBody>
      </p:sp>
      <p:sp>
        <p:nvSpPr>
          <p:cNvPr id="10" name="Parallelogram 32">
            <a:extLst>
              <a:ext uri="{FF2B5EF4-FFF2-40B4-BE49-F238E27FC236}">
                <a16:creationId xmlns:a16="http://schemas.microsoft.com/office/drawing/2014/main" id="{B17FB88A-E7D2-4BB4-9936-1FCFDE3C2DF6}"/>
              </a:ext>
            </a:extLst>
          </p:cNvPr>
          <p:cNvSpPr/>
          <p:nvPr/>
        </p:nvSpPr>
        <p:spPr>
          <a:xfrm>
            <a:off x="5825115" y="3659978"/>
            <a:ext cx="2016224" cy="952172"/>
          </a:xfrm>
          <a:prstGeom prst="parallelogram">
            <a:avLst>
              <a:gd name="adj" fmla="val 471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L0 AR</a:t>
            </a:r>
          </a:p>
        </p:txBody>
      </p:sp>
      <p:sp>
        <p:nvSpPr>
          <p:cNvPr id="11" name="Parallelogram 33">
            <a:extLst>
              <a:ext uri="{FF2B5EF4-FFF2-40B4-BE49-F238E27FC236}">
                <a16:creationId xmlns:a16="http://schemas.microsoft.com/office/drawing/2014/main" id="{93A98139-C2EE-4289-9EEB-743D38D88C15}"/>
              </a:ext>
            </a:extLst>
          </p:cNvPr>
          <p:cNvSpPr/>
          <p:nvPr/>
        </p:nvSpPr>
        <p:spPr>
          <a:xfrm>
            <a:off x="7004198" y="4677984"/>
            <a:ext cx="2016224" cy="952172"/>
          </a:xfrm>
          <a:prstGeom prst="parallelogram">
            <a:avLst>
              <a:gd name="adj" fmla="val 4710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L0 QR</a:t>
            </a:r>
          </a:p>
        </p:txBody>
      </p:sp>
      <p:sp>
        <p:nvSpPr>
          <p:cNvPr id="12" name="Parallelogram 34">
            <a:extLst>
              <a:ext uri="{FF2B5EF4-FFF2-40B4-BE49-F238E27FC236}">
                <a16:creationId xmlns:a16="http://schemas.microsoft.com/office/drawing/2014/main" id="{10F52743-BAAB-4526-A3A4-DB4DFAA66618}"/>
              </a:ext>
            </a:extLst>
          </p:cNvPr>
          <p:cNvSpPr/>
          <p:nvPr/>
        </p:nvSpPr>
        <p:spPr>
          <a:xfrm flipH="1">
            <a:off x="2247494" y="2651767"/>
            <a:ext cx="2016224" cy="952172"/>
          </a:xfrm>
          <a:prstGeom prst="parallelogram">
            <a:avLst>
              <a:gd name="adj" fmla="val 47102"/>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dirty="0">
                <a:solidFill>
                  <a:prstClr val="white"/>
                </a:solidFill>
              </a:rPr>
              <a:t>P</a:t>
            </a:r>
            <a:r>
              <a:rPr lang="en-US" sz="1400" dirty="0">
                <a:solidFill>
                  <a:prstClr val="white"/>
                </a:solidFill>
              </a:rPr>
              <a:t>RR</a:t>
            </a:r>
          </a:p>
        </p:txBody>
      </p:sp>
      <p:sp>
        <p:nvSpPr>
          <p:cNvPr id="13" name="Parallelogram 35">
            <a:extLst>
              <a:ext uri="{FF2B5EF4-FFF2-40B4-BE49-F238E27FC236}">
                <a16:creationId xmlns:a16="http://schemas.microsoft.com/office/drawing/2014/main" id="{DA82FEA4-A2E0-4FD0-82AB-7A5627F48A1C}"/>
              </a:ext>
            </a:extLst>
          </p:cNvPr>
          <p:cNvSpPr/>
          <p:nvPr/>
        </p:nvSpPr>
        <p:spPr>
          <a:xfrm flipH="1">
            <a:off x="2716313" y="3659978"/>
            <a:ext cx="2016224" cy="952172"/>
          </a:xfrm>
          <a:prstGeom prst="parallelogram">
            <a:avLst>
              <a:gd name="adj" fmla="val 4710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SRR</a:t>
            </a:r>
          </a:p>
        </p:txBody>
      </p:sp>
      <p:sp>
        <p:nvSpPr>
          <p:cNvPr id="14" name="Parallelogram 36">
            <a:extLst>
              <a:ext uri="{FF2B5EF4-FFF2-40B4-BE49-F238E27FC236}">
                <a16:creationId xmlns:a16="http://schemas.microsoft.com/office/drawing/2014/main" id="{8BF82FA8-E05D-4231-9B9B-EB170FF0F366}"/>
              </a:ext>
            </a:extLst>
          </p:cNvPr>
          <p:cNvSpPr/>
          <p:nvPr/>
        </p:nvSpPr>
        <p:spPr>
          <a:xfrm flipH="1">
            <a:off x="3196923" y="4677984"/>
            <a:ext cx="2016224" cy="952172"/>
          </a:xfrm>
          <a:prstGeom prst="parallelogram">
            <a:avLst>
              <a:gd name="adj" fmla="val 4710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L0 PDR</a:t>
            </a:r>
          </a:p>
        </p:txBody>
      </p:sp>
      <p:sp>
        <p:nvSpPr>
          <p:cNvPr id="15" name="Trapezoid 14">
            <a:extLst>
              <a:ext uri="{FF2B5EF4-FFF2-40B4-BE49-F238E27FC236}">
                <a16:creationId xmlns:a16="http://schemas.microsoft.com/office/drawing/2014/main" id="{48B8AB0F-A680-482E-9A4A-C8DFA5E385BE}"/>
              </a:ext>
            </a:extLst>
          </p:cNvPr>
          <p:cNvSpPr/>
          <p:nvPr/>
        </p:nvSpPr>
        <p:spPr>
          <a:xfrm flipV="1">
            <a:off x="3669709" y="5693413"/>
            <a:ext cx="4849792" cy="952172"/>
          </a:xfrm>
          <a:prstGeom prst="trapezoid">
            <a:avLst>
              <a:gd name="adj" fmla="val 50528"/>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0">
            <a:extLst>
              <a:ext uri="{FF2B5EF4-FFF2-40B4-BE49-F238E27FC236}">
                <a16:creationId xmlns:a16="http://schemas.microsoft.com/office/drawing/2014/main" id="{EEECB650-6FAE-4D4E-A0A4-043ED967C4E7}"/>
              </a:ext>
            </a:extLst>
          </p:cNvPr>
          <p:cNvSpPr/>
          <p:nvPr/>
        </p:nvSpPr>
        <p:spPr>
          <a:xfrm>
            <a:off x="4143640" y="6031541"/>
            <a:ext cx="961995" cy="307777"/>
          </a:xfrm>
          <a:prstGeom prst="rect">
            <a:avLst/>
          </a:prstGeom>
        </p:spPr>
        <p:txBody>
          <a:bodyPr wrap="square" anchor="ctr">
            <a:spAutoFit/>
          </a:bodyPr>
          <a:lstStyle/>
          <a:p>
            <a:pPr lvl="0" algn="ctr"/>
            <a:r>
              <a:rPr lang="en-US" sz="1400" dirty="0">
                <a:solidFill>
                  <a:prstClr val="white"/>
                </a:solidFill>
              </a:rPr>
              <a:t>L1 PDR</a:t>
            </a:r>
          </a:p>
        </p:txBody>
      </p:sp>
      <p:sp>
        <p:nvSpPr>
          <p:cNvPr id="17" name="Rectangle 45">
            <a:extLst>
              <a:ext uri="{FF2B5EF4-FFF2-40B4-BE49-F238E27FC236}">
                <a16:creationId xmlns:a16="http://schemas.microsoft.com/office/drawing/2014/main" id="{2481AE12-0BD1-4090-9BDC-632F6FCCB9BF}"/>
              </a:ext>
            </a:extLst>
          </p:cNvPr>
          <p:cNvSpPr/>
          <p:nvPr/>
        </p:nvSpPr>
        <p:spPr>
          <a:xfrm>
            <a:off x="5369272" y="6031541"/>
            <a:ext cx="1358962" cy="307777"/>
          </a:xfrm>
          <a:prstGeom prst="rect">
            <a:avLst/>
          </a:prstGeom>
        </p:spPr>
        <p:txBody>
          <a:bodyPr wrap="square" anchor="ctr">
            <a:spAutoFit/>
          </a:bodyPr>
          <a:lstStyle/>
          <a:p>
            <a:pPr lvl="0" algn="ctr"/>
            <a:r>
              <a:rPr lang="en-US" sz="1400" dirty="0">
                <a:solidFill>
                  <a:prstClr val="white"/>
                </a:solidFill>
              </a:rPr>
              <a:t>L1 CDR</a:t>
            </a:r>
          </a:p>
        </p:txBody>
      </p:sp>
      <p:sp>
        <p:nvSpPr>
          <p:cNvPr id="18" name="Rectangle 46">
            <a:extLst>
              <a:ext uri="{FF2B5EF4-FFF2-40B4-BE49-F238E27FC236}">
                <a16:creationId xmlns:a16="http://schemas.microsoft.com/office/drawing/2014/main" id="{61A0B442-2650-4174-9219-40699FBB8F5C}"/>
              </a:ext>
            </a:extLst>
          </p:cNvPr>
          <p:cNvSpPr/>
          <p:nvPr/>
        </p:nvSpPr>
        <p:spPr>
          <a:xfrm>
            <a:off x="6976864" y="6031541"/>
            <a:ext cx="992003" cy="307777"/>
          </a:xfrm>
          <a:prstGeom prst="rect">
            <a:avLst/>
          </a:prstGeom>
        </p:spPr>
        <p:txBody>
          <a:bodyPr wrap="square" anchor="ctr">
            <a:spAutoFit/>
          </a:bodyPr>
          <a:lstStyle/>
          <a:p>
            <a:pPr lvl="0" algn="ctr"/>
            <a:r>
              <a:rPr lang="en-US" sz="1400" dirty="0">
                <a:solidFill>
                  <a:prstClr val="white"/>
                </a:solidFill>
              </a:rPr>
              <a:t>L1 QR</a:t>
            </a:r>
          </a:p>
        </p:txBody>
      </p:sp>
      <p:sp>
        <p:nvSpPr>
          <p:cNvPr id="19" name="Parallelogram 33">
            <a:extLst>
              <a:ext uri="{FF2B5EF4-FFF2-40B4-BE49-F238E27FC236}">
                <a16:creationId xmlns:a16="http://schemas.microsoft.com/office/drawing/2014/main" id="{06589F53-A65F-457E-8FCF-37AB495ADACB}"/>
              </a:ext>
            </a:extLst>
          </p:cNvPr>
          <p:cNvSpPr/>
          <p:nvPr/>
        </p:nvSpPr>
        <p:spPr>
          <a:xfrm>
            <a:off x="5327800" y="4689704"/>
            <a:ext cx="2016224" cy="952172"/>
          </a:xfrm>
          <a:prstGeom prst="parallelogram">
            <a:avLst>
              <a:gd name="adj" fmla="val 47102"/>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1400" dirty="0">
                <a:solidFill>
                  <a:prstClr val="white"/>
                </a:solidFill>
              </a:rPr>
              <a:t>L0 CDR</a:t>
            </a:r>
          </a:p>
        </p:txBody>
      </p:sp>
    </p:spTree>
    <p:extLst>
      <p:ext uri="{BB962C8B-B14F-4D97-AF65-F5344CB8AC3E}">
        <p14:creationId xmlns:p14="http://schemas.microsoft.com/office/powerpoint/2010/main" val="6503136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Reality versus Theory</a:t>
            </a:r>
            <a:r>
              <a:rPr lang="en-US" dirty="0"/>
              <a:t>:</a:t>
            </a:r>
          </a:p>
          <a:p>
            <a:r>
              <a:rPr lang="en-US" dirty="0"/>
              <a:t>Information on the last slides is out of textbooks on ‘classical’, ‘good’ project organization and system engineering process</a:t>
            </a:r>
          </a:p>
          <a:p>
            <a:r>
              <a:rPr lang="en-US" dirty="0"/>
              <a:t>This approach can lead to slow and expensive project execution</a:t>
            </a:r>
          </a:p>
          <a:p>
            <a:r>
              <a:rPr lang="en-US" dirty="0"/>
              <a:t>There are also faster (and cheaper) ways which are today demonstrated quite often by start-ups</a:t>
            </a:r>
          </a:p>
          <a:p>
            <a:r>
              <a:rPr lang="en-US" dirty="0"/>
              <a:t>Documentation versus achievements / progress</a:t>
            </a:r>
          </a:p>
          <a:p>
            <a:r>
              <a:rPr lang="en-US" dirty="0"/>
              <a:t>Example 1: Former SpaceX executive on review participation</a:t>
            </a:r>
          </a:p>
          <a:p>
            <a:r>
              <a:rPr lang="en-US" dirty="0"/>
              <a:t>Example 2: Worst US supplier ever </a:t>
            </a:r>
          </a:p>
          <a:p>
            <a:r>
              <a:rPr lang="en-US" dirty="0"/>
              <a:t>Example 3: CLDP</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dirty="0">
                <a:solidFill>
                  <a:schemeClr val="bg1"/>
                </a:solidFill>
              </a:rPr>
              <a:t>How does the design process work?</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2920819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Project Analysis</a:t>
            </a:r>
            <a:r>
              <a:rPr lang="en-US" dirty="0"/>
              <a:t>:</a:t>
            </a:r>
          </a:p>
          <a:p>
            <a:r>
              <a:rPr lang="en-US" dirty="0"/>
              <a:t>An idea</a:t>
            </a:r>
          </a:p>
          <a:p>
            <a:pPr lvl="1">
              <a:defRPr/>
            </a:pPr>
            <a:r>
              <a:rPr lang="en-US" sz="2000" dirty="0"/>
              <a:t>Launcher – To bring 800 kg of payload into a Low Earth Orbit</a:t>
            </a:r>
          </a:p>
          <a:p>
            <a:r>
              <a:rPr lang="en-US" dirty="0"/>
              <a:t>With Mission Objectives</a:t>
            </a:r>
          </a:p>
          <a:p>
            <a:pPr lvl="1">
              <a:defRPr/>
            </a:pPr>
            <a:r>
              <a:rPr lang="en-US" sz="2000" dirty="0"/>
              <a:t>Payload – Diameter of 4 m and length of 10 m</a:t>
            </a:r>
          </a:p>
          <a:p>
            <a:pPr lvl="1">
              <a:defRPr/>
            </a:pPr>
            <a:r>
              <a:rPr lang="en-US" sz="2000" dirty="0"/>
              <a:t>Cost – Transport cost of less than 10.000 U$ / kg</a:t>
            </a:r>
          </a:p>
          <a:p>
            <a:pPr lvl="1">
              <a:defRPr/>
            </a:pPr>
            <a:r>
              <a:rPr lang="en-US" sz="2000" dirty="0"/>
              <a:t>Schedule – Available in Q4 / 2025</a:t>
            </a:r>
          </a:p>
          <a:p>
            <a:pPr lvl="1">
              <a:defRPr/>
            </a:pPr>
            <a:r>
              <a:rPr lang="en-US" sz="2000" dirty="0"/>
              <a:t>Constraints / Environment (political) – No ITAR restrictions and respect REACH regulations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092563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Functional Analysis</a:t>
            </a:r>
            <a:r>
              <a:rPr lang="en-US" dirty="0"/>
              <a:t>:</a:t>
            </a:r>
          </a:p>
          <a:p>
            <a:r>
              <a:rPr lang="en-US" dirty="0"/>
              <a:t>Functional analysis provides a non-quantitative, ordered description of tasks which a system must perform</a:t>
            </a:r>
            <a:endParaRPr lang="en-US" altLang="de-DE" sz="2267" dirty="0"/>
          </a:p>
          <a:p>
            <a:r>
              <a:rPr lang="en-US" altLang="de-DE" dirty="0"/>
              <a:t>As an example of a functional analysis for launcher propulsion is the definition of the main functions as follows:</a:t>
            </a:r>
          </a:p>
          <a:p>
            <a:pPr lvl="1">
              <a:defRPr/>
            </a:pPr>
            <a:r>
              <a:rPr lang="en-US" altLang="de-DE" sz="2000" dirty="0"/>
              <a:t>F1: To generate Thrust</a:t>
            </a:r>
          </a:p>
          <a:p>
            <a:pPr lvl="2">
              <a:defRPr/>
            </a:pPr>
            <a:r>
              <a:rPr lang="en-US" altLang="de-DE" sz="1800" dirty="0"/>
              <a:t>F1.1: To store Propellant</a:t>
            </a:r>
          </a:p>
          <a:p>
            <a:pPr lvl="1">
              <a:defRPr/>
            </a:pPr>
            <a:r>
              <a:rPr lang="en-US" altLang="de-DE" sz="2000" dirty="0"/>
              <a:t>F2: To transmit Loads</a:t>
            </a:r>
          </a:p>
          <a:p>
            <a:pPr lvl="1">
              <a:defRPr/>
            </a:pPr>
            <a:r>
              <a:rPr lang="en-US" altLang="de-DE" sz="2000" dirty="0"/>
              <a:t>F3: To gimbal Thrust</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7716237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Phase-by-Phase Analysis</a:t>
            </a:r>
            <a:r>
              <a:rPr lang="en-US" dirty="0"/>
              <a:t>:</a:t>
            </a:r>
          </a:p>
          <a:p>
            <a:r>
              <a:rPr lang="en-US" dirty="0"/>
              <a:t>Phase-by-phase analysis defines the order of events and provides the basis for separation of environment (e.g. ground phase, lift-off phase, free flight, ignition + boost phase,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232208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Project Analysis</a:t>
            </a:r>
            <a:r>
              <a:rPr lang="en-US" dirty="0"/>
              <a:t>:</a:t>
            </a:r>
          </a:p>
          <a:p>
            <a:r>
              <a:rPr lang="en-US" dirty="0"/>
              <a:t>An idea</a:t>
            </a:r>
          </a:p>
          <a:p>
            <a:pPr lvl="1">
              <a:defRPr/>
            </a:pPr>
            <a:r>
              <a:rPr lang="en-US" sz="2000" dirty="0"/>
              <a:t>Launcher – To bring 800 kg of payload into a Low Earth Orbit</a:t>
            </a:r>
          </a:p>
          <a:p>
            <a:r>
              <a:rPr lang="en-US" dirty="0"/>
              <a:t>With Mission Objectives</a:t>
            </a:r>
          </a:p>
          <a:p>
            <a:pPr lvl="1">
              <a:defRPr/>
            </a:pPr>
            <a:r>
              <a:rPr lang="en-US" sz="2000" dirty="0"/>
              <a:t>Payload – Diameter of 4 m and length of 10 m</a:t>
            </a:r>
          </a:p>
          <a:p>
            <a:pPr lvl="1">
              <a:defRPr/>
            </a:pPr>
            <a:r>
              <a:rPr lang="en-US" sz="2000" dirty="0"/>
              <a:t>Cost – Transport cost of less than 10.000 U$ / kg</a:t>
            </a:r>
          </a:p>
          <a:p>
            <a:pPr lvl="1">
              <a:defRPr/>
            </a:pPr>
            <a:r>
              <a:rPr lang="en-US" sz="2000" dirty="0"/>
              <a:t>Schedule – Available in Q4 / 2025</a:t>
            </a:r>
          </a:p>
          <a:p>
            <a:pPr lvl="1">
              <a:defRPr/>
            </a:pPr>
            <a:r>
              <a:rPr lang="en-US" sz="2000" dirty="0"/>
              <a:t>Constraints / Environment (political) – No ITAR restrictions and respect REACH regulations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6">
            <a:extLst>
              <a:ext uri="{FF2B5EF4-FFF2-40B4-BE49-F238E27FC236}">
                <a16:creationId xmlns:a16="http://schemas.microsoft.com/office/drawing/2014/main" id="{195B6C5F-DDFE-45BB-9FAE-E3DE1E165AB3}"/>
              </a:ext>
            </a:extLst>
          </p:cNvPr>
          <p:cNvPicPr>
            <a:picLocks noChangeAspect="1"/>
          </p:cNvPicPr>
          <p:nvPr/>
        </p:nvPicPr>
        <p:blipFill>
          <a:blip r:embed="rId2"/>
          <a:stretch>
            <a:fillRect/>
          </a:stretch>
        </p:blipFill>
        <p:spPr>
          <a:xfrm>
            <a:off x="709482" y="1705984"/>
            <a:ext cx="10938567" cy="4840096"/>
          </a:xfrm>
          <a:prstGeom prst="rect">
            <a:avLst/>
          </a:prstGeom>
        </p:spPr>
      </p:pic>
    </p:spTree>
    <p:extLst>
      <p:ext uri="{BB962C8B-B14F-4D97-AF65-F5344CB8AC3E}">
        <p14:creationId xmlns:p14="http://schemas.microsoft.com/office/powerpoint/2010/main" val="3105638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System Analysis</a:t>
            </a:r>
            <a:r>
              <a:rPr lang="en-US" dirty="0"/>
              <a:t>:</a:t>
            </a:r>
          </a:p>
          <a:p>
            <a:r>
              <a:rPr lang="en-US" dirty="0"/>
              <a:t>System analysis identifies the needed elements to fulfill the mission objectives and provides the foundation for defining the system architecture</a:t>
            </a:r>
            <a:endParaRPr lang="en-US" altLang="de-DE" dirty="0"/>
          </a:p>
          <a:p>
            <a:r>
              <a:rPr lang="en-US" altLang="de-DE" dirty="0"/>
              <a:t>As an example of a system analysis for launcher propulsion is the definition of the main elements as follows:</a:t>
            </a:r>
          </a:p>
          <a:p>
            <a:pPr lvl="1">
              <a:defRPr/>
            </a:pPr>
            <a:r>
              <a:rPr lang="en-US" altLang="de-DE" sz="2000" dirty="0"/>
              <a:t>Engine</a:t>
            </a:r>
          </a:p>
          <a:p>
            <a:pPr lvl="1">
              <a:defRPr/>
            </a:pPr>
            <a:r>
              <a:rPr lang="en-US" altLang="de-DE" sz="2000" dirty="0"/>
              <a:t>Propellant Tank</a:t>
            </a:r>
          </a:p>
          <a:p>
            <a:pPr lvl="1">
              <a:defRPr/>
            </a:pPr>
            <a:r>
              <a:rPr lang="en-US" altLang="de-DE" sz="2000" dirty="0"/>
              <a:t>Gimbal</a:t>
            </a:r>
          </a:p>
          <a:p>
            <a:pPr lvl="1">
              <a:defRPr/>
            </a:pPr>
            <a:r>
              <a:rPr lang="en-US" altLang="de-DE" sz="2000" dirty="0"/>
              <a:t>Feed Lines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39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103310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Course Idea:</a:t>
            </a:r>
          </a:p>
          <a:p>
            <a:r>
              <a:rPr lang="en-US" dirty="0"/>
              <a:t>So-called </a:t>
            </a:r>
            <a:r>
              <a:rPr lang="en-US" b="1" dirty="0"/>
              <a:t>Karman line </a:t>
            </a:r>
            <a:r>
              <a:rPr lang="en-US" dirty="0"/>
              <a:t>is a working definition for the boundary of aeronautics and astronautics. Theodore von Karman has calculated that at this altitude a vehicle needs to travel faster than his orbital velocity in order to get sufficient aerodynamic lift from the atmosphere to support itself </a:t>
            </a:r>
          </a:p>
          <a:p>
            <a:r>
              <a:rPr lang="en-US" dirty="0"/>
              <a:t>Spacecrafts could travel on a </a:t>
            </a:r>
            <a:r>
              <a:rPr lang="en-US" b="1" dirty="0"/>
              <a:t>trajectory</a:t>
            </a:r>
            <a:r>
              <a:rPr lang="en-US" dirty="0"/>
              <a:t>, a non-stable flight path, i.e. the vehicle returns to earth due to gravity (similar on other planets) </a:t>
            </a:r>
          </a:p>
          <a:p>
            <a:r>
              <a:rPr lang="en-US" dirty="0"/>
              <a:t>Or Spacecraft could be in an </a:t>
            </a:r>
            <a:r>
              <a:rPr lang="en-US" b="1" dirty="0"/>
              <a:t>orbit</a:t>
            </a:r>
            <a:r>
              <a:rPr lang="en-US" dirty="0"/>
              <a:t>, an orbit is a stable trajectory around the earth or other planets respectively between planets without the need for additional acceleration, thrust</a:t>
            </a:r>
          </a:p>
          <a:p>
            <a:r>
              <a:rPr kumimoji="0" lang="en-US" sz="2400" i="0" u="none" strike="noStrike" kern="0" cap="none" spc="0" normalizeH="0" baseline="0" dirty="0">
                <a:ln>
                  <a:noFill/>
                </a:ln>
                <a:solidFill>
                  <a:schemeClr val="tx1"/>
                </a:solidFill>
                <a:effectLst/>
                <a:uLnTx/>
                <a:uFillTx/>
                <a:latin typeface="Arial"/>
                <a:ea typeface="Arial"/>
                <a:cs typeface="Arial"/>
                <a:sym typeface="Arial"/>
              </a:rPr>
              <a:t>Karman line @ 100 km splits aero- and astronautics</a:t>
            </a:r>
            <a:endParaRPr lang="en-US" dirty="0">
              <a:solidFill>
                <a:schemeClr val="tx1"/>
              </a:solidFill>
            </a:endParaRP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lstStyle/>
          <a:p>
            <a:r>
              <a:rPr lang="en-US" dirty="0">
                <a:solidFill>
                  <a:schemeClr val="bg1"/>
                </a:solidFill>
              </a:rPr>
              <a:t>What is Space Propulsion?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576149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Functional Matrices</a:t>
            </a:r>
            <a:r>
              <a:rPr lang="en-US" dirty="0"/>
              <a:t>:</a:t>
            </a:r>
          </a:p>
          <a:p>
            <a:pPr indent="-331200">
              <a:buFont typeface="Arial" panose="020B0604020202020204" pitchFamily="34" charset="0"/>
              <a:buChar char="•"/>
              <a:tabLst>
                <a:tab pos="365125" algn="l"/>
              </a:tabLst>
            </a:pPr>
            <a:r>
              <a:rPr lang="en-US" altLang="de-DE" dirty="0"/>
              <a:t>Based on functional analysis, phase-by-phase analysis and system analysis it is possible to prepare functional matrices:</a:t>
            </a:r>
          </a:p>
          <a:p>
            <a:pPr lvl="1">
              <a:defRPr/>
            </a:pPr>
            <a:r>
              <a:rPr lang="en-US" altLang="de-DE" sz="2000" dirty="0"/>
              <a:t>Functions versus Products</a:t>
            </a:r>
          </a:p>
          <a:p>
            <a:pPr marL="515788" lvl="1" indent="-259118">
              <a:lnSpc>
                <a:spcPct val="114000"/>
              </a:lnSpc>
              <a:buFont typeface="Arial" panose="020B0604020202020204" pitchFamily="34" charset="0"/>
              <a:buChar char="•"/>
            </a:pPr>
            <a:endParaRPr lang="en-US" altLang="de-DE" sz="2176" dirty="0"/>
          </a:p>
          <a:p>
            <a:pPr marL="256670" lvl="1" indent="0">
              <a:lnSpc>
                <a:spcPct val="114000"/>
              </a:lnSpc>
              <a:buNone/>
            </a:pPr>
            <a:endParaRPr lang="en-US" altLang="de-DE" sz="2176" dirty="0"/>
          </a:p>
          <a:p>
            <a:pPr marL="256670" lvl="1" indent="0">
              <a:lnSpc>
                <a:spcPct val="114000"/>
              </a:lnSpc>
              <a:buNone/>
            </a:pPr>
            <a:endParaRPr lang="en-US" altLang="de-DE" sz="2176" dirty="0"/>
          </a:p>
          <a:p>
            <a:pPr lvl="1">
              <a:defRPr/>
            </a:pPr>
            <a:r>
              <a:rPr lang="en-US" altLang="de-DE" sz="2000" dirty="0"/>
              <a:t>Functions versus Phases</a:t>
            </a:r>
            <a:endParaRPr lang="en-US" sz="2000"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graphicFrame>
        <p:nvGraphicFramePr>
          <p:cNvPr id="9" name="Tabelle 8">
            <a:extLst>
              <a:ext uri="{FF2B5EF4-FFF2-40B4-BE49-F238E27FC236}">
                <a16:creationId xmlns:a16="http://schemas.microsoft.com/office/drawing/2014/main" id="{3C9752DA-BF7E-480B-9D29-E63FE9278408}"/>
              </a:ext>
            </a:extLst>
          </p:cNvPr>
          <p:cNvGraphicFramePr>
            <a:graphicFrameLocks noGrp="1"/>
          </p:cNvGraphicFramePr>
          <p:nvPr>
            <p:extLst>
              <p:ext uri="{D42A27DB-BD31-4B8C-83A1-F6EECF244321}">
                <p14:modId xmlns:p14="http://schemas.microsoft.com/office/powerpoint/2010/main" val="3987112383"/>
              </p:ext>
            </p:extLst>
          </p:nvPr>
        </p:nvGraphicFramePr>
        <p:xfrm>
          <a:off x="2330839" y="3796264"/>
          <a:ext cx="7617679" cy="1008834"/>
        </p:xfrm>
        <a:graphic>
          <a:graphicData uri="http://schemas.openxmlformats.org/drawingml/2006/table">
            <a:tbl>
              <a:tblPr firstRow="1" bandRow="1">
                <a:tableStyleId>{5C22544A-7EE6-4342-B048-85BDC9FD1C3A}</a:tableStyleId>
              </a:tblPr>
              <a:tblGrid>
                <a:gridCol w="2448363">
                  <a:extLst>
                    <a:ext uri="{9D8B030D-6E8A-4147-A177-3AD203B41FA5}">
                      <a16:colId xmlns:a16="http://schemas.microsoft.com/office/drawing/2014/main" val="20000"/>
                    </a:ext>
                  </a:extLst>
                </a:gridCol>
                <a:gridCol w="1292329">
                  <a:extLst>
                    <a:ext uri="{9D8B030D-6E8A-4147-A177-3AD203B41FA5}">
                      <a16:colId xmlns:a16="http://schemas.microsoft.com/office/drawing/2014/main" val="20001"/>
                    </a:ext>
                  </a:extLst>
                </a:gridCol>
                <a:gridCol w="1292329">
                  <a:extLst>
                    <a:ext uri="{9D8B030D-6E8A-4147-A177-3AD203B41FA5}">
                      <a16:colId xmlns:a16="http://schemas.microsoft.com/office/drawing/2014/main" val="20002"/>
                    </a:ext>
                  </a:extLst>
                </a:gridCol>
                <a:gridCol w="1292329">
                  <a:extLst>
                    <a:ext uri="{9D8B030D-6E8A-4147-A177-3AD203B41FA5}">
                      <a16:colId xmlns:a16="http://schemas.microsoft.com/office/drawing/2014/main" val="20003"/>
                    </a:ext>
                  </a:extLst>
                </a:gridCol>
                <a:gridCol w="1292329">
                  <a:extLst>
                    <a:ext uri="{9D8B030D-6E8A-4147-A177-3AD203B41FA5}">
                      <a16:colId xmlns:a16="http://schemas.microsoft.com/office/drawing/2014/main" val="20004"/>
                    </a:ext>
                  </a:extLst>
                </a:gridCol>
              </a:tblGrid>
              <a:tr h="336278">
                <a:tc>
                  <a:txBody>
                    <a:bodyPr/>
                    <a:lstStyle/>
                    <a:p>
                      <a:r>
                        <a:rPr lang="de-DE" sz="1300" dirty="0" err="1"/>
                        <a:t>Function</a:t>
                      </a:r>
                      <a:endParaRPr lang="de-DE" sz="1300" dirty="0"/>
                    </a:p>
                  </a:txBody>
                  <a:tcPr marL="82918" marR="82918" marT="41459" marB="41459"/>
                </a:tc>
                <a:tc>
                  <a:txBody>
                    <a:bodyPr/>
                    <a:lstStyle/>
                    <a:p>
                      <a:pPr algn="ctr"/>
                      <a:r>
                        <a:rPr lang="de-DE" sz="1300" dirty="0"/>
                        <a:t>Tank</a:t>
                      </a:r>
                    </a:p>
                  </a:txBody>
                  <a:tcPr marL="82918" marR="82918" marT="41459" marB="41459"/>
                </a:tc>
                <a:tc>
                  <a:txBody>
                    <a:bodyPr/>
                    <a:lstStyle/>
                    <a:p>
                      <a:pPr algn="ctr"/>
                      <a:r>
                        <a:rPr lang="de-DE" sz="1300" dirty="0" err="1"/>
                        <a:t>Tubing</a:t>
                      </a:r>
                      <a:endParaRPr lang="de-DE" sz="1300" dirty="0"/>
                    </a:p>
                  </a:txBody>
                  <a:tcPr marL="82918" marR="82918" marT="41459" marB="41459"/>
                </a:tc>
                <a:tc>
                  <a:txBody>
                    <a:bodyPr/>
                    <a:lstStyle/>
                    <a:p>
                      <a:pPr algn="ctr"/>
                      <a:r>
                        <a:rPr lang="de-DE" sz="1300" dirty="0" err="1"/>
                        <a:t>Thruster</a:t>
                      </a:r>
                      <a:endParaRPr lang="de-DE" sz="1300" dirty="0"/>
                    </a:p>
                  </a:txBody>
                  <a:tcPr marL="82918" marR="82918" marT="41459" marB="41459"/>
                </a:tc>
                <a:tc>
                  <a:txBody>
                    <a:bodyPr/>
                    <a:lstStyle/>
                    <a:p>
                      <a:pPr algn="ctr"/>
                      <a:r>
                        <a:rPr lang="de-DE" sz="1300" dirty="0"/>
                        <a:t>FDV</a:t>
                      </a:r>
                    </a:p>
                  </a:txBody>
                  <a:tcPr marL="82918" marR="82918" marT="41459" marB="41459"/>
                </a:tc>
                <a:extLst>
                  <a:ext uri="{0D108BD9-81ED-4DB2-BD59-A6C34878D82A}">
                    <a16:rowId xmlns:a16="http://schemas.microsoft.com/office/drawing/2014/main" val="10000"/>
                  </a:ext>
                </a:extLst>
              </a:tr>
              <a:tr h="336278">
                <a:tc>
                  <a:txBody>
                    <a:bodyPr/>
                    <a:lstStyle/>
                    <a:p>
                      <a:r>
                        <a:rPr lang="de-DE" sz="1300" dirty="0"/>
                        <a:t>F1.1</a:t>
                      </a:r>
                      <a:r>
                        <a:rPr lang="de-DE" sz="1300" baseline="0" dirty="0"/>
                        <a:t> </a:t>
                      </a:r>
                      <a:r>
                        <a:rPr lang="de-DE" sz="1300" baseline="0" dirty="0" err="1"/>
                        <a:t>To</a:t>
                      </a:r>
                      <a:r>
                        <a:rPr lang="de-DE" sz="1300" baseline="0" dirty="0"/>
                        <a:t> </a:t>
                      </a:r>
                      <a:r>
                        <a:rPr lang="de-DE" sz="1300" baseline="0" dirty="0" err="1"/>
                        <a:t>load</a:t>
                      </a:r>
                      <a:r>
                        <a:rPr lang="de-DE" sz="1300" baseline="0" dirty="0"/>
                        <a:t> </a:t>
                      </a:r>
                      <a:r>
                        <a:rPr lang="de-DE" sz="1300" baseline="0" dirty="0" err="1"/>
                        <a:t>propellant</a:t>
                      </a:r>
                      <a:endParaRPr lang="de-DE" sz="1300" dirty="0"/>
                    </a:p>
                  </a:txBody>
                  <a:tcPr marL="82918" marR="82918" marT="41459" marB="41459"/>
                </a:tc>
                <a:tc>
                  <a:txBody>
                    <a:bodyPr/>
                    <a:lstStyle/>
                    <a:p>
                      <a:pPr algn="ctr"/>
                      <a:r>
                        <a:rPr lang="de-DE" sz="1300" dirty="0"/>
                        <a:t>X</a:t>
                      </a:r>
                    </a:p>
                  </a:txBody>
                  <a:tcPr marL="82918" marR="82918" marT="41459" marB="41459"/>
                </a:tc>
                <a:tc>
                  <a:txBody>
                    <a:bodyPr/>
                    <a:lstStyle/>
                    <a:p>
                      <a:pPr algn="ctr"/>
                      <a:r>
                        <a:rPr lang="de-DE" sz="1300" dirty="0"/>
                        <a:t>X</a:t>
                      </a:r>
                    </a:p>
                  </a:txBody>
                  <a:tcPr marL="82918" marR="82918" marT="41459" marB="41459"/>
                </a:tc>
                <a:tc>
                  <a:txBody>
                    <a:bodyPr/>
                    <a:lstStyle/>
                    <a:p>
                      <a:pPr algn="ctr"/>
                      <a:endParaRPr lang="de-DE" sz="1300" dirty="0"/>
                    </a:p>
                  </a:txBody>
                  <a:tcPr marL="82918" marR="82918" marT="41459" marB="41459"/>
                </a:tc>
                <a:tc>
                  <a:txBody>
                    <a:bodyPr/>
                    <a:lstStyle/>
                    <a:p>
                      <a:pPr algn="ctr"/>
                      <a:r>
                        <a:rPr lang="de-DE" sz="1300" dirty="0"/>
                        <a:t>X</a:t>
                      </a:r>
                    </a:p>
                  </a:txBody>
                  <a:tcPr marL="82918" marR="82918" marT="41459" marB="41459"/>
                </a:tc>
                <a:extLst>
                  <a:ext uri="{0D108BD9-81ED-4DB2-BD59-A6C34878D82A}">
                    <a16:rowId xmlns:a16="http://schemas.microsoft.com/office/drawing/2014/main" val="10001"/>
                  </a:ext>
                </a:extLst>
              </a:tr>
              <a:tr h="336278">
                <a:tc>
                  <a:txBody>
                    <a:bodyPr/>
                    <a:lstStyle/>
                    <a:p>
                      <a:r>
                        <a:rPr lang="de-DE" sz="1300" dirty="0"/>
                        <a:t>F1.2 </a:t>
                      </a:r>
                      <a:r>
                        <a:rPr lang="de-DE" sz="1300" dirty="0" err="1"/>
                        <a:t>To</a:t>
                      </a:r>
                      <a:r>
                        <a:rPr lang="de-DE" sz="1300" dirty="0"/>
                        <a:t> </a:t>
                      </a:r>
                      <a:r>
                        <a:rPr lang="de-DE" sz="1300" dirty="0" err="1"/>
                        <a:t>store</a:t>
                      </a:r>
                      <a:r>
                        <a:rPr lang="de-DE" sz="1300" dirty="0"/>
                        <a:t> </a:t>
                      </a:r>
                      <a:r>
                        <a:rPr lang="de-DE" sz="1300" dirty="0" err="1"/>
                        <a:t>propellant</a:t>
                      </a:r>
                      <a:endParaRPr lang="de-DE" sz="1300" dirty="0"/>
                    </a:p>
                  </a:txBody>
                  <a:tcPr marL="82918" marR="82918" marT="41459" marB="41459"/>
                </a:tc>
                <a:tc>
                  <a:txBody>
                    <a:bodyPr/>
                    <a:lstStyle/>
                    <a:p>
                      <a:pPr algn="ctr"/>
                      <a:r>
                        <a:rPr lang="de-DE" sz="1300" dirty="0"/>
                        <a:t>X</a:t>
                      </a:r>
                    </a:p>
                  </a:txBody>
                  <a:tcPr marL="82918" marR="82918" marT="41459" marB="41459"/>
                </a:tc>
                <a:tc>
                  <a:txBody>
                    <a:bodyPr/>
                    <a:lstStyle/>
                    <a:p>
                      <a:pPr algn="ctr"/>
                      <a:r>
                        <a:rPr lang="de-DE" sz="1300" dirty="0"/>
                        <a:t>X</a:t>
                      </a:r>
                    </a:p>
                  </a:txBody>
                  <a:tcPr marL="82918" marR="82918" marT="41459" marB="41459"/>
                </a:tc>
                <a:tc>
                  <a:txBody>
                    <a:bodyPr/>
                    <a:lstStyle/>
                    <a:p>
                      <a:pPr algn="ctr"/>
                      <a:endParaRPr lang="de-DE" sz="1300" dirty="0"/>
                    </a:p>
                  </a:txBody>
                  <a:tcPr marL="82918" marR="82918" marT="41459" marB="41459"/>
                </a:tc>
                <a:tc>
                  <a:txBody>
                    <a:bodyPr/>
                    <a:lstStyle/>
                    <a:p>
                      <a:pPr algn="ctr"/>
                      <a:endParaRPr lang="de-DE" sz="1300" dirty="0"/>
                    </a:p>
                  </a:txBody>
                  <a:tcPr marL="82918" marR="82918" marT="41459" marB="41459"/>
                </a:tc>
                <a:extLst>
                  <a:ext uri="{0D108BD9-81ED-4DB2-BD59-A6C34878D82A}">
                    <a16:rowId xmlns:a16="http://schemas.microsoft.com/office/drawing/2014/main" val="10002"/>
                  </a:ext>
                </a:extLst>
              </a:tr>
            </a:tbl>
          </a:graphicData>
        </a:graphic>
      </p:graphicFrame>
      <p:graphicFrame>
        <p:nvGraphicFramePr>
          <p:cNvPr id="10" name="Tabelle 9">
            <a:extLst>
              <a:ext uri="{FF2B5EF4-FFF2-40B4-BE49-F238E27FC236}">
                <a16:creationId xmlns:a16="http://schemas.microsoft.com/office/drawing/2014/main" id="{BC28736F-1928-4402-ADE4-25F263DF30AA}"/>
              </a:ext>
            </a:extLst>
          </p:cNvPr>
          <p:cNvGraphicFramePr>
            <a:graphicFrameLocks noGrp="1"/>
          </p:cNvGraphicFramePr>
          <p:nvPr>
            <p:extLst>
              <p:ext uri="{D42A27DB-BD31-4B8C-83A1-F6EECF244321}">
                <p14:modId xmlns:p14="http://schemas.microsoft.com/office/powerpoint/2010/main" val="2304810745"/>
              </p:ext>
            </p:extLst>
          </p:nvPr>
        </p:nvGraphicFramePr>
        <p:xfrm>
          <a:off x="2298190" y="5409766"/>
          <a:ext cx="7617679" cy="1008834"/>
        </p:xfrm>
        <a:graphic>
          <a:graphicData uri="http://schemas.openxmlformats.org/drawingml/2006/table">
            <a:tbl>
              <a:tblPr firstRow="1" bandRow="1">
                <a:tableStyleId>{5C22544A-7EE6-4342-B048-85BDC9FD1C3A}</a:tableStyleId>
              </a:tblPr>
              <a:tblGrid>
                <a:gridCol w="2448363">
                  <a:extLst>
                    <a:ext uri="{9D8B030D-6E8A-4147-A177-3AD203B41FA5}">
                      <a16:colId xmlns:a16="http://schemas.microsoft.com/office/drawing/2014/main" val="20000"/>
                    </a:ext>
                  </a:extLst>
                </a:gridCol>
                <a:gridCol w="1292329">
                  <a:extLst>
                    <a:ext uri="{9D8B030D-6E8A-4147-A177-3AD203B41FA5}">
                      <a16:colId xmlns:a16="http://schemas.microsoft.com/office/drawing/2014/main" val="20001"/>
                    </a:ext>
                  </a:extLst>
                </a:gridCol>
                <a:gridCol w="1292329">
                  <a:extLst>
                    <a:ext uri="{9D8B030D-6E8A-4147-A177-3AD203B41FA5}">
                      <a16:colId xmlns:a16="http://schemas.microsoft.com/office/drawing/2014/main" val="20002"/>
                    </a:ext>
                  </a:extLst>
                </a:gridCol>
                <a:gridCol w="1292329">
                  <a:extLst>
                    <a:ext uri="{9D8B030D-6E8A-4147-A177-3AD203B41FA5}">
                      <a16:colId xmlns:a16="http://schemas.microsoft.com/office/drawing/2014/main" val="20003"/>
                    </a:ext>
                  </a:extLst>
                </a:gridCol>
                <a:gridCol w="1292329">
                  <a:extLst>
                    <a:ext uri="{9D8B030D-6E8A-4147-A177-3AD203B41FA5}">
                      <a16:colId xmlns:a16="http://schemas.microsoft.com/office/drawing/2014/main" val="20004"/>
                    </a:ext>
                  </a:extLst>
                </a:gridCol>
              </a:tblGrid>
              <a:tr h="336278">
                <a:tc>
                  <a:txBody>
                    <a:bodyPr/>
                    <a:lstStyle/>
                    <a:p>
                      <a:r>
                        <a:rPr lang="de-DE" sz="1300" dirty="0" err="1"/>
                        <a:t>Function</a:t>
                      </a:r>
                      <a:endParaRPr lang="de-DE" sz="1300" dirty="0"/>
                    </a:p>
                  </a:txBody>
                  <a:tcPr marL="82918" marR="82918" marT="41459" marB="41459"/>
                </a:tc>
                <a:tc>
                  <a:txBody>
                    <a:bodyPr/>
                    <a:lstStyle/>
                    <a:p>
                      <a:pPr algn="ctr"/>
                      <a:r>
                        <a:rPr lang="de-DE" sz="1300" dirty="0" err="1"/>
                        <a:t>Ground</a:t>
                      </a:r>
                      <a:endParaRPr lang="de-DE" sz="1300" dirty="0"/>
                    </a:p>
                  </a:txBody>
                  <a:tcPr marL="82918" marR="82918" marT="41459" marB="41459"/>
                </a:tc>
                <a:tc>
                  <a:txBody>
                    <a:bodyPr/>
                    <a:lstStyle/>
                    <a:p>
                      <a:pPr algn="ctr"/>
                      <a:r>
                        <a:rPr lang="de-DE" sz="1300" dirty="0"/>
                        <a:t>Flight</a:t>
                      </a:r>
                    </a:p>
                  </a:txBody>
                  <a:tcPr marL="82918" marR="82918" marT="41459" marB="41459"/>
                </a:tc>
                <a:tc>
                  <a:txBody>
                    <a:bodyPr/>
                    <a:lstStyle/>
                    <a:p>
                      <a:pPr algn="ctr"/>
                      <a:r>
                        <a:rPr lang="de-DE" sz="1300" dirty="0"/>
                        <a:t>P/L </a:t>
                      </a:r>
                      <a:r>
                        <a:rPr lang="de-DE" sz="1300" dirty="0" err="1"/>
                        <a:t>sep</a:t>
                      </a:r>
                      <a:endParaRPr lang="de-DE" sz="1300" dirty="0"/>
                    </a:p>
                  </a:txBody>
                  <a:tcPr marL="82918" marR="82918" marT="41459" marB="41459"/>
                </a:tc>
                <a:tc>
                  <a:txBody>
                    <a:bodyPr/>
                    <a:lstStyle/>
                    <a:p>
                      <a:pPr algn="ctr"/>
                      <a:endParaRPr lang="de-DE" sz="1300"/>
                    </a:p>
                  </a:txBody>
                  <a:tcPr marL="82918" marR="82918" marT="41459" marB="41459"/>
                </a:tc>
                <a:extLst>
                  <a:ext uri="{0D108BD9-81ED-4DB2-BD59-A6C34878D82A}">
                    <a16:rowId xmlns:a16="http://schemas.microsoft.com/office/drawing/2014/main" val="10000"/>
                  </a:ext>
                </a:extLst>
              </a:tr>
              <a:tr h="336278">
                <a:tc>
                  <a:txBody>
                    <a:bodyPr/>
                    <a:lstStyle/>
                    <a:p>
                      <a:r>
                        <a:rPr lang="de-DE" sz="1300" dirty="0"/>
                        <a:t>F1.1</a:t>
                      </a:r>
                      <a:r>
                        <a:rPr lang="de-DE" sz="1300" baseline="0" dirty="0"/>
                        <a:t> </a:t>
                      </a:r>
                      <a:r>
                        <a:rPr lang="de-DE" sz="1300" baseline="0" dirty="0" err="1"/>
                        <a:t>To</a:t>
                      </a:r>
                      <a:r>
                        <a:rPr lang="de-DE" sz="1300" baseline="0" dirty="0"/>
                        <a:t> </a:t>
                      </a:r>
                      <a:r>
                        <a:rPr lang="de-DE" sz="1300" baseline="0" dirty="0" err="1"/>
                        <a:t>load</a:t>
                      </a:r>
                      <a:r>
                        <a:rPr lang="de-DE" sz="1300" baseline="0" dirty="0"/>
                        <a:t> </a:t>
                      </a:r>
                      <a:r>
                        <a:rPr lang="de-DE" sz="1300" baseline="0" dirty="0" err="1"/>
                        <a:t>propellant</a:t>
                      </a:r>
                      <a:endParaRPr lang="de-DE" sz="1300" dirty="0"/>
                    </a:p>
                  </a:txBody>
                  <a:tcPr marL="82918" marR="82918" marT="41459" marB="41459"/>
                </a:tc>
                <a:tc>
                  <a:txBody>
                    <a:bodyPr/>
                    <a:lstStyle/>
                    <a:p>
                      <a:pPr algn="ctr"/>
                      <a:r>
                        <a:rPr lang="de-DE" sz="1300" dirty="0"/>
                        <a:t>X</a:t>
                      </a:r>
                    </a:p>
                  </a:txBody>
                  <a:tcPr marL="82918" marR="82918" marT="41459" marB="41459"/>
                </a:tc>
                <a:tc>
                  <a:txBody>
                    <a:bodyPr/>
                    <a:lstStyle/>
                    <a:p>
                      <a:pPr algn="ctr"/>
                      <a:endParaRPr lang="de-DE" sz="1300" dirty="0"/>
                    </a:p>
                  </a:txBody>
                  <a:tcPr marL="82918" marR="82918" marT="41459" marB="41459"/>
                </a:tc>
                <a:tc>
                  <a:txBody>
                    <a:bodyPr/>
                    <a:lstStyle/>
                    <a:p>
                      <a:pPr algn="ctr"/>
                      <a:endParaRPr lang="de-DE" sz="1300" dirty="0"/>
                    </a:p>
                  </a:txBody>
                  <a:tcPr marL="82918" marR="82918" marT="41459" marB="41459"/>
                </a:tc>
                <a:tc>
                  <a:txBody>
                    <a:bodyPr/>
                    <a:lstStyle/>
                    <a:p>
                      <a:pPr algn="ctr"/>
                      <a:endParaRPr lang="de-DE" sz="1300"/>
                    </a:p>
                  </a:txBody>
                  <a:tcPr marL="82918" marR="82918" marT="41459" marB="41459"/>
                </a:tc>
                <a:extLst>
                  <a:ext uri="{0D108BD9-81ED-4DB2-BD59-A6C34878D82A}">
                    <a16:rowId xmlns:a16="http://schemas.microsoft.com/office/drawing/2014/main" val="10001"/>
                  </a:ext>
                </a:extLst>
              </a:tr>
              <a:tr h="336278">
                <a:tc>
                  <a:txBody>
                    <a:bodyPr/>
                    <a:lstStyle/>
                    <a:p>
                      <a:r>
                        <a:rPr lang="de-DE" sz="1300" dirty="0"/>
                        <a:t>F1.2 </a:t>
                      </a:r>
                      <a:r>
                        <a:rPr lang="de-DE" sz="1300" dirty="0" err="1"/>
                        <a:t>To</a:t>
                      </a:r>
                      <a:r>
                        <a:rPr lang="de-DE" sz="1300" dirty="0"/>
                        <a:t> </a:t>
                      </a:r>
                      <a:r>
                        <a:rPr lang="de-DE" sz="1300" dirty="0" err="1"/>
                        <a:t>store</a:t>
                      </a:r>
                      <a:r>
                        <a:rPr lang="de-DE" sz="1300" dirty="0"/>
                        <a:t> </a:t>
                      </a:r>
                      <a:r>
                        <a:rPr lang="de-DE" sz="1300" dirty="0" err="1"/>
                        <a:t>propellant</a:t>
                      </a:r>
                      <a:endParaRPr lang="de-DE" sz="1300" dirty="0"/>
                    </a:p>
                  </a:txBody>
                  <a:tcPr marL="82918" marR="82918" marT="41459" marB="41459"/>
                </a:tc>
                <a:tc>
                  <a:txBody>
                    <a:bodyPr/>
                    <a:lstStyle/>
                    <a:p>
                      <a:pPr algn="ctr"/>
                      <a:r>
                        <a:rPr lang="de-DE" sz="1300" dirty="0"/>
                        <a:t>X</a:t>
                      </a:r>
                    </a:p>
                  </a:txBody>
                  <a:tcPr marL="82918" marR="82918" marT="41459" marB="41459"/>
                </a:tc>
                <a:tc>
                  <a:txBody>
                    <a:bodyPr/>
                    <a:lstStyle/>
                    <a:p>
                      <a:pPr algn="ctr"/>
                      <a:r>
                        <a:rPr lang="de-DE" sz="1300" dirty="0"/>
                        <a:t>X</a:t>
                      </a:r>
                    </a:p>
                  </a:txBody>
                  <a:tcPr marL="82918" marR="82918" marT="41459" marB="41459"/>
                </a:tc>
                <a:tc>
                  <a:txBody>
                    <a:bodyPr/>
                    <a:lstStyle/>
                    <a:p>
                      <a:pPr algn="ctr"/>
                      <a:r>
                        <a:rPr lang="de-DE" sz="1300" dirty="0"/>
                        <a:t>X</a:t>
                      </a:r>
                    </a:p>
                  </a:txBody>
                  <a:tcPr marL="82918" marR="82918" marT="41459" marB="41459"/>
                </a:tc>
                <a:tc>
                  <a:txBody>
                    <a:bodyPr/>
                    <a:lstStyle/>
                    <a:p>
                      <a:pPr algn="ctr"/>
                      <a:endParaRPr lang="de-DE" sz="1300" dirty="0"/>
                    </a:p>
                  </a:txBody>
                  <a:tcPr marL="82918" marR="82918" marT="41459" marB="41459"/>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9693281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Dimensioning Cases</a:t>
            </a:r>
            <a:r>
              <a:rPr lang="en-US" dirty="0"/>
              <a:t>:</a:t>
            </a:r>
          </a:p>
          <a:p>
            <a:pPr indent="-331200">
              <a:buFont typeface="Arial" panose="020B0604020202020204" pitchFamily="34" charset="0"/>
              <a:buChar char="•"/>
            </a:pPr>
            <a:r>
              <a:rPr lang="en-US" altLang="de-DE" dirty="0"/>
              <a:t>Functional matrices support the preparation of dimensioning cases (per product versus the different phases)</a:t>
            </a:r>
          </a:p>
          <a:p>
            <a:pPr lvl="1">
              <a:defRPr/>
            </a:pPr>
            <a:r>
              <a:rPr lang="en-US" altLang="de-DE" sz="2000" dirty="0"/>
              <a:t>Propellant Tanks Ground Phase</a:t>
            </a:r>
          </a:p>
          <a:p>
            <a:pPr lvl="2">
              <a:defRPr/>
            </a:pPr>
            <a:r>
              <a:rPr lang="en-US" altLang="de-DE" sz="1800" dirty="0"/>
              <a:t>Acceleration 1 g to 2 g</a:t>
            </a:r>
          </a:p>
          <a:p>
            <a:pPr lvl="2">
              <a:defRPr/>
            </a:pPr>
            <a:r>
              <a:rPr lang="en-US" altLang="de-DE" sz="1800" dirty="0"/>
              <a:t>Pressure 2 bar to 20 bar</a:t>
            </a:r>
          </a:p>
          <a:p>
            <a:pPr lvl="2">
              <a:defRPr/>
            </a:pPr>
            <a:r>
              <a:rPr lang="en-US" altLang="de-DE" sz="1800" dirty="0"/>
              <a:t>Temperature 263 K to 293 K</a:t>
            </a:r>
          </a:p>
          <a:p>
            <a:pPr lvl="2">
              <a:defRPr/>
            </a:pPr>
            <a:r>
              <a:rPr lang="en-US" altLang="de-DE" sz="1800" dirty="0"/>
              <a:t>Propellant mass 0 kg to 5000 kg</a:t>
            </a:r>
          </a:p>
          <a:p>
            <a:pPr lvl="1">
              <a:defRPr/>
            </a:pPr>
            <a:r>
              <a:rPr lang="en-US" altLang="de-DE" sz="2000" dirty="0"/>
              <a:t>Propellant Tanks Lift-off Phase</a:t>
            </a:r>
          </a:p>
          <a:p>
            <a:pPr lvl="2">
              <a:defRPr/>
            </a:pPr>
            <a:r>
              <a:rPr lang="en-US" altLang="de-DE" sz="1800" dirty="0"/>
              <a:t>Acceleration 1 g to 5 g</a:t>
            </a:r>
          </a:p>
          <a:p>
            <a:pPr lvl="2">
              <a:defRPr/>
            </a:pPr>
            <a:r>
              <a:rPr lang="en-US" altLang="de-DE" sz="1800" dirty="0"/>
              <a:t>Pressure 20 bar + / - 1bar</a:t>
            </a:r>
          </a:p>
          <a:p>
            <a:pPr lvl="2">
              <a:defRPr/>
            </a:pPr>
            <a:r>
              <a:rPr lang="en-US" altLang="de-DE" sz="1800" dirty="0"/>
              <a:t>Temperature 288 K + / - 5 K</a:t>
            </a:r>
          </a:p>
          <a:p>
            <a:pPr lvl="2">
              <a:defRPr/>
            </a:pPr>
            <a:r>
              <a:rPr lang="en-US" altLang="de-DE" sz="1800" dirty="0"/>
              <a:t>Propellant mass 5000 kg + / - 50 kg</a:t>
            </a:r>
            <a:endParaRPr lang="en-US" sz="2000"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8966132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WBS / PBS / OBS</a:t>
            </a:r>
            <a:r>
              <a:rPr lang="en-US" dirty="0"/>
              <a:t>:</a:t>
            </a:r>
          </a:p>
          <a:p>
            <a:pPr algn="l"/>
            <a:r>
              <a:rPr lang="en-US" dirty="0"/>
              <a:t>WBS – Work Breakdown Structure is a deliverable-oriented breakdown of a project into smaller components in project management / systems engineering a project into smaller components</a:t>
            </a:r>
          </a:p>
          <a:p>
            <a:pPr algn="l"/>
            <a:r>
              <a:rPr lang="en-US" dirty="0"/>
              <a:t>A WBS is a key project deliverable that organizes the team's work into manageable sections. A WBS element may be a product, data or service or any combination of these</a:t>
            </a:r>
          </a:p>
          <a:p>
            <a:pPr algn="l"/>
            <a:r>
              <a:rPr lang="en-US" dirty="0"/>
              <a:t>A WBS also provides the necessary framework for detailed cost estimation and control while providing guidance for schedule development and control and is described by WPDs (Work Package Descriptions) defining input, output, tasks, schedule, risks, assumptions, exclusions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8680295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WBS / PBS / OBS</a:t>
            </a:r>
            <a:r>
              <a:rPr lang="en-US" dirty="0"/>
              <a:t>:</a:t>
            </a:r>
          </a:p>
          <a:p>
            <a:r>
              <a:rPr lang="en-US" dirty="0"/>
              <a:t>PBS – Product Breakdown Structure is, in project management, a tool for analyzing, documenting and communicating the outcomes of a project, and forms part of the product-based planning technique.</a:t>
            </a:r>
          </a:p>
          <a:p>
            <a:pPr algn="l"/>
            <a:r>
              <a:rPr lang="en-US" dirty="0"/>
              <a:t>This diagrammatic representation of project outputs provides a clear and unambiguous statement of what the project is to deliver.</a:t>
            </a:r>
          </a:p>
          <a:p>
            <a:pPr algn="l"/>
            <a:r>
              <a:rPr lang="en-US" dirty="0"/>
              <a:t>The PBS is identical in format to the WBS, but is a separate entity and is used at a different step in the planning process. The PBS precedes the WBS and focuses on cataloguing all the desired outputs (products) needed to achieve the goal of the project</a:t>
            </a:r>
            <a:r>
              <a:rPr lang="en-US" b="0" i="0" dirty="0">
                <a:solidFill>
                  <a:srgbClr val="202122"/>
                </a:solidFill>
                <a:effectLst/>
                <a:latin typeface="Arial" panose="020B0604020202020204" pitchFamily="34" charset="0"/>
              </a:rPr>
              <a:t> </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133579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WBS / PBS / OBS</a:t>
            </a:r>
            <a:r>
              <a:rPr lang="en-US" dirty="0"/>
              <a:t>:</a:t>
            </a:r>
          </a:p>
          <a:p>
            <a:pPr algn="l"/>
            <a:r>
              <a:rPr lang="en-US" dirty="0"/>
              <a:t>OBS – Organizational Breakdown Structure is a depiction of the project organization arranged to indicate the reporting relationships within the project context</a:t>
            </a:r>
          </a:p>
          <a:p>
            <a:pPr algn="l"/>
            <a:r>
              <a:rPr lang="en-US" dirty="0"/>
              <a:t>The OBS reflects the way the project is functionally organized. It is a direct representation and description of the hierarchy and organizations that will provide resources to plan and perform work identified in the WBS</a:t>
            </a:r>
          </a:p>
          <a:p>
            <a:pPr algn="l"/>
            <a:r>
              <a:rPr lang="en-US" dirty="0"/>
              <a:t>The OBS helps management focus on establishing the most efficient organization, by taking into consideration availability and capability of management and technical staff including subcontractors, to achieve project objectives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6206773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Trees</a:t>
            </a:r>
            <a:r>
              <a:rPr lang="en-US" dirty="0"/>
              <a:t>:</a:t>
            </a:r>
          </a:p>
          <a:p>
            <a:r>
              <a:rPr lang="en-US" dirty="0"/>
              <a:t>Trees are an important element to structure, organize a project</a:t>
            </a:r>
          </a:p>
          <a:p>
            <a:pPr lvl="1">
              <a:defRPr/>
            </a:pPr>
            <a:r>
              <a:rPr lang="en-US" sz="2000" dirty="0"/>
              <a:t>Product tree / Levels</a:t>
            </a:r>
          </a:p>
          <a:p>
            <a:pPr lvl="1">
              <a:defRPr/>
            </a:pPr>
            <a:r>
              <a:rPr lang="en-US" sz="2000" dirty="0"/>
              <a:t>Specification tree (i.e. requirements tree)</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9" name="Rechteck 8">
            <a:extLst>
              <a:ext uri="{FF2B5EF4-FFF2-40B4-BE49-F238E27FC236}">
                <a16:creationId xmlns:a16="http://schemas.microsoft.com/office/drawing/2014/main" id="{6D8226EE-1A7E-4F19-882D-873334389EFD}"/>
              </a:ext>
            </a:extLst>
          </p:cNvPr>
          <p:cNvSpPr/>
          <p:nvPr/>
        </p:nvSpPr>
        <p:spPr>
          <a:xfrm>
            <a:off x="5866231" y="3835400"/>
            <a:ext cx="1111348"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System mass</a:t>
            </a:r>
          </a:p>
        </p:txBody>
      </p:sp>
      <p:sp>
        <p:nvSpPr>
          <p:cNvPr id="10" name="Rechteck 9">
            <a:extLst>
              <a:ext uri="{FF2B5EF4-FFF2-40B4-BE49-F238E27FC236}">
                <a16:creationId xmlns:a16="http://schemas.microsoft.com/office/drawing/2014/main" id="{D6208BE9-4574-4259-9A2E-0F84999D61BD}"/>
              </a:ext>
            </a:extLst>
          </p:cNvPr>
          <p:cNvSpPr/>
          <p:nvPr/>
        </p:nvSpPr>
        <p:spPr>
          <a:xfrm>
            <a:off x="4562621" y="4651898"/>
            <a:ext cx="1111348"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Engine mass</a:t>
            </a:r>
          </a:p>
        </p:txBody>
      </p:sp>
      <p:sp>
        <p:nvSpPr>
          <p:cNvPr id="11" name="Rechteck 10">
            <a:extLst>
              <a:ext uri="{FF2B5EF4-FFF2-40B4-BE49-F238E27FC236}">
                <a16:creationId xmlns:a16="http://schemas.microsoft.com/office/drawing/2014/main" id="{B9BF6B71-7E27-46B7-BF5A-77A1A52FEA5F}"/>
              </a:ext>
            </a:extLst>
          </p:cNvPr>
          <p:cNvSpPr/>
          <p:nvPr/>
        </p:nvSpPr>
        <p:spPr>
          <a:xfrm>
            <a:off x="7186246" y="4651898"/>
            <a:ext cx="1111348"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Tank mass</a:t>
            </a:r>
          </a:p>
        </p:txBody>
      </p:sp>
      <p:sp>
        <p:nvSpPr>
          <p:cNvPr id="12" name="Rechteck 11">
            <a:extLst>
              <a:ext uri="{FF2B5EF4-FFF2-40B4-BE49-F238E27FC236}">
                <a16:creationId xmlns:a16="http://schemas.microsoft.com/office/drawing/2014/main" id="{C929B5AD-5D98-478F-A38F-938FFE3BD13E}"/>
              </a:ext>
            </a:extLst>
          </p:cNvPr>
          <p:cNvSpPr/>
          <p:nvPr/>
        </p:nvSpPr>
        <p:spPr>
          <a:xfrm>
            <a:off x="6543821" y="5409211"/>
            <a:ext cx="1111348"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Structure mass</a:t>
            </a:r>
          </a:p>
        </p:txBody>
      </p:sp>
      <p:sp>
        <p:nvSpPr>
          <p:cNvPr id="13" name="Rechteck 12">
            <a:extLst>
              <a:ext uri="{FF2B5EF4-FFF2-40B4-BE49-F238E27FC236}">
                <a16:creationId xmlns:a16="http://schemas.microsoft.com/office/drawing/2014/main" id="{088D34EA-8AEB-4078-970B-D393917BD240}"/>
              </a:ext>
            </a:extLst>
          </p:cNvPr>
          <p:cNvSpPr/>
          <p:nvPr/>
        </p:nvSpPr>
        <p:spPr>
          <a:xfrm>
            <a:off x="7859151" y="5409211"/>
            <a:ext cx="1111348" cy="54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PMD mass</a:t>
            </a:r>
          </a:p>
        </p:txBody>
      </p:sp>
      <p:sp>
        <p:nvSpPr>
          <p:cNvPr id="14" name="Textfeld 13">
            <a:extLst>
              <a:ext uri="{FF2B5EF4-FFF2-40B4-BE49-F238E27FC236}">
                <a16:creationId xmlns:a16="http://schemas.microsoft.com/office/drawing/2014/main" id="{A47C1DC9-AF3E-42A2-BFE9-0D10DA09E792}"/>
              </a:ext>
            </a:extLst>
          </p:cNvPr>
          <p:cNvSpPr txBox="1"/>
          <p:nvPr/>
        </p:nvSpPr>
        <p:spPr>
          <a:xfrm>
            <a:off x="7669235" y="6056438"/>
            <a:ext cx="3316264" cy="307777"/>
          </a:xfrm>
          <a:prstGeom prst="rect">
            <a:avLst/>
          </a:prstGeom>
          <a:noFill/>
        </p:spPr>
        <p:txBody>
          <a:bodyPr wrap="square" rtlCol="0">
            <a:spAutoFit/>
          </a:bodyPr>
          <a:lstStyle/>
          <a:p>
            <a:r>
              <a:rPr lang="en-US" dirty="0"/>
              <a:t>PMD (Propellant Management Device)</a:t>
            </a:r>
          </a:p>
        </p:txBody>
      </p:sp>
    </p:spTree>
    <p:extLst>
      <p:ext uri="{BB962C8B-B14F-4D97-AF65-F5344CB8AC3E}">
        <p14:creationId xmlns:p14="http://schemas.microsoft.com/office/powerpoint/2010/main" val="2352533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Requirements</a:t>
            </a:r>
            <a:r>
              <a:rPr lang="en-US" dirty="0"/>
              <a:t>:</a:t>
            </a:r>
          </a:p>
          <a:p>
            <a:r>
              <a:rPr lang="en-US" dirty="0"/>
              <a:t>Requirements must be clear in its description and only contain one requirement at once</a:t>
            </a:r>
          </a:p>
          <a:p>
            <a:r>
              <a:rPr lang="en-US" dirty="0"/>
              <a:t>Requirements must be verifiable</a:t>
            </a:r>
          </a:p>
          <a:p>
            <a:r>
              <a:rPr lang="en-US" altLang="de-DE" dirty="0"/>
              <a:t>Specific for launcher propulsion is the definition of requirements as follows:</a:t>
            </a:r>
          </a:p>
          <a:p>
            <a:pPr lvl="1">
              <a:defRPr/>
            </a:pPr>
            <a:r>
              <a:rPr lang="en-US" altLang="de-DE" sz="2000" dirty="0"/>
              <a:t>L0: Propulsion System dry mass shall be less than 1500 kg</a:t>
            </a:r>
          </a:p>
          <a:p>
            <a:pPr lvl="1">
              <a:defRPr/>
            </a:pPr>
            <a:r>
              <a:rPr lang="en-US" altLang="de-DE" sz="2000" dirty="0"/>
              <a:t>L1: Engine dry mass shall be less than 200 kg</a:t>
            </a:r>
          </a:p>
          <a:p>
            <a:pPr lvl="1">
              <a:defRPr/>
            </a:pPr>
            <a:r>
              <a:rPr lang="en-US" altLang="de-DE" sz="2000" dirty="0"/>
              <a:t>L1: Propellant Tank dry mass shall be less than 400 kg</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7979040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Budgets</a:t>
            </a:r>
            <a:r>
              <a:rPr lang="en-US" dirty="0"/>
              <a:t>:</a:t>
            </a:r>
          </a:p>
          <a:p>
            <a:r>
              <a:rPr lang="en-US" dirty="0"/>
              <a:t>In order to define L1 requirements based on L0 requirements it is helpful to prepare budgets (e.g. mass budget, propellant budget, power budget, pressurant budget, …) to provide allocation to the different components as well as definition of System margins and uncertainties</a:t>
            </a:r>
          </a:p>
          <a:p>
            <a:r>
              <a:rPr lang="en-US" altLang="de-DE" dirty="0"/>
              <a:t>Specific for launcher propulsion is the definition of budgets as follows:</a:t>
            </a:r>
          </a:p>
          <a:p>
            <a:pPr lvl="1">
              <a:defRPr/>
            </a:pPr>
            <a:r>
              <a:rPr lang="en-US" altLang="de-DE" sz="2000" dirty="0"/>
              <a:t>L0: Propulsion System dry mass shall be less than 1500 kg</a:t>
            </a:r>
          </a:p>
          <a:p>
            <a:pPr lvl="1">
              <a:defRPr/>
            </a:pPr>
            <a:r>
              <a:rPr lang="en-US" altLang="de-DE" sz="2000" dirty="0"/>
              <a:t>L1: Engine dry mass shall be less than 200 kg (+ 20 % uncertainty @ PDR)</a:t>
            </a:r>
          </a:p>
          <a:p>
            <a:pPr lvl="1">
              <a:defRPr/>
            </a:pPr>
            <a:r>
              <a:rPr lang="en-US" altLang="de-DE" sz="2000" dirty="0"/>
              <a:t>L1: Propellant Tank dry mass shall be less than 400 kg (+ 10 % uncertainty @ CDR)</a:t>
            </a:r>
          </a:p>
          <a:p>
            <a:pPr lvl="1">
              <a:defRPr/>
            </a:pPr>
            <a:r>
              <a:rPr lang="en-US" sz="2000" dirty="0"/>
              <a:t>L1: System margin 900 kg</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1388488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Verifications</a:t>
            </a:r>
            <a:r>
              <a:rPr lang="en-US" dirty="0"/>
              <a:t>:</a:t>
            </a:r>
          </a:p>
          <a:p>
            <a:r>
              <a:rPr lang="en-US" dirty="0"/>
              <a:t>Requirements can be verified by analysis, test, demonstration or review of design (or by a combination out of these methods)</a:t>
            </a:r>
          </a:p>
          <a:p>
            <a:r>
              <a:rPr lang="en-US" dirty="0"/>
              <a:t>Also, it is important to identify on which level the verification is performed (L0, L1, L2, …)</a:t>
            </a:r>
          </a:p>
          <a:p>
            <a:r>
              <a:rPr lang="en-US" altLang="de-DE" dirty="0"/>
              <a:t>Specific for launcher propulsion is the definition of verification methods as follows:</a:t>
            </a:r>
          </a:p>
          <a:p>
            <a:pPr lvl="1">
              <a:defRPr/>
            </a:pPr>
            <a:r>
              <a:rPr lang="en-US" altLang="de-DE" sz="2000" dirty="0"/>
              <a:t>L1: Engine dry mass shall be less than 200 kg (+ 20 % uncertainty @ PDR) is verified by </a:t>
            </a:r>
            <a:r>
              <a:rPr lang="en-US" altLang="de-DE" sz="2000" dirty="0" err="1"/>
              <a:t>RoD</a:t>
            </a:r>
            <a:r>
              <a:rPr lang="en-US" altLang="de-DE" sz="2000" dirty="0"/>
              <a:t> (Review of Design) @ PDR (Mass estimation out of CATIA design) and by demonstration @ CDR (Mass weight of first EM (Engineering Model))</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658875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Model Philosophy</a:t>
            </a:r>
            <a:r>
              <a:rPr lang="en-US" dirty="0"/>
              <a:t>:</a:t>
            </a:r>
          </a:p>
          <a:p>
            <a:r>
              <a:rPr lang="en-US" dirty="0"/>
              <a:t>Model philosophy is derived following the requirements review as well as verification logic </a:t>
            </a:r>
          </a:p>
          <a:p>
            <a:pPr lvl="1">
              <a:defRPr/>
            </a:pPr>
            <a:r>
              <a:rPr lang="en-US" altLang="de-DE" sz="2000" dirty="0"/>
              <a:t>BB – Breadboard Model using industrial components</a:t>
            </a:r>
          </a:p>
          <a:p>
            <a:pPr lvl="1">
              <a:defRPr/>
            </a:pPr>
            <a:r>
              <a:rPr lang="en-US" altLang="de-DE" sz="2000" dirty="0"/>
              <a:t>DM – Development Model shall consider first design elements</a:t>
            </a:r>
          </a:p>
          <a:p>
            <a:pPr lvl="1">
              <a:defRPr/>
            </a:pPr>
            <a:r>
              <a:rPr lang="en-US" altLang="de-DE" sz="2000" dirty="0"/>
              <a:t>EM – Engineering Model shall be similar to PDR configuration</a:t>
            </a:r>
          </a:p>
          <a:p>
            <a:pPr lvl="1">
              <a:defRPr/>
            </a:pPr>
            <a:r>
              <a:rPr lang="en-US" altLang="de-DE" sz="2000" dirty="0"/>
              <a:t>QM – Qualification Model shall be consistent to analytical verified configuration</a:t>
            </a:r>
          </a:p>
          <a:p>
            <a:pPr lvl="1">
              <a:defRPr/>
            </a:pPr>
            <a:r>
              <a:rPr lang="en-US" altLang="de-DE" sz="2000" dirty="0"/>
              <a:t>FM – Flight Model shall be similar to qualified configuration</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49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1303824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endParaRPr lang="en-US" sz="2000"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Why learning Spacecraft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7">
            <a:extLst>
              <a:ext uri="{FF2B5EF4-FFF2-40B4-BE49-F238E27FC236}">
                <a16:creationId xmlns:a16="http://schemas.microsoft.com/office/drawing/2014/main" id="{4F23745E-3EC6-4E4B-9026-CDB46F4EA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032" y="4481283"/>
            <a:ext cx="3787199" cy="218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25844141-1CC1-47CA-8E37-E44F927D6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050" y="2154176"/>
            <a:ext cx="4080772" cy="218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758322B8-5A38-4633-BAED-E2966AFB432F}"/>
              </a:ext>
            </a:extLst>
          </p:cNvPr>
          <p:cNvPicPr>
            <a:picLocks noChangeAspect="1"/>
          </p:cNvPicPr>
          <p:nvPr/>
        </p:nvPicPr>
        <p:blipFill>
          <a:blip r:embed="rId4"/>
          <a:stretch>
            <a:fillRect/>
          </a:stretch>
        </p:blipFill>
        <p:spPr>
          <a:xfrm>
            <a:off x="7560632" y="2169706"/>
            <a:ext cx="3820137" cy="2147708"/>
          </a:xfrm>
          <a:prstGeom prst="rect">
            <a:avLst/>
          </a:prstGeom>
        </p:spPr>
      </p:pic>
      <p:sp>
        <p:nvSpPr>
          <p:cNvPr id="12" name="Textfeld 11">
            <a:extLst>
              <a:ext uri="{FF2B5EF4-FFF2-40B4-BE49-F238E27FC236}">
                <a16:creationId xmlns:a16="http://schemas.microsoft.com/office/drawing/2014/main" id="{AF654846-F009-46EB-A0AF-5A9E46A10AFD}"/>
              </a:ext>
            </a:extLst>
          </p:cNvPr>
          <p:cNvSpPr txBox="1"/>
          <p:nvPr/>
        </p:nvSpPr>
        <p:spPr>
          <a:xfrm>
            <a:off x="8923575" y="4402203"/>
            <a:ext cx="1638590" cy="461665"/>
          </a:xfrm>
          <a:prstGeom prst="rect">
            <a:avLst/>
          </a:prstGeom>
          <a:noFill/>
        </p:spPr>
        <p:txBody>
          <a:bodyPr wrap="none" rtlCol="0">
            <a:spAutoFit/>
          </a:bodyPr>
          <a:lstStyle/>
          <a:p>
            <a:r>
              <a:rPr lang="en-US" sz="2400" dirty="0">
                <a:solidFill>
                  <a:schemeClr val="dk1"/>
                </a:solidFill>
              </a:rPr>
              <a:t>MSR-ERO</a:t>
            </a:r>
          </a:p>
        </p:txBody>
      </p:sp>
      <p:sp>
        <p:nvSpPr>
          <p:cNvPr id="13" name="Textfeld 12">
            <a:extLst>
              <a:ext uri="{FF2B5EF4-FFF2-40B4-BE49-F238E27FC236}">
                <a16:creationId xmlns:a16="http://schemas.microsoft.com/office/drawing/2014/main" id="{DC06761F-85BF-4904-BAC9-C8DBC5AB0096}"/>
              </a:ext>
            </a:extLst>
          </p:cNvPr>
          <p:cNvSpPr txBox="1"/>
          <p:nvPr/>
        </p:nvSpPr>
        <p:spPr>
          <a:xfrm>
            <a:off x="2842944" y="4412024"/>
            <a:ext cx="766557" cy="461665"/>
          </a:xfrm>
          <a:prstGeom prst="rect">
            <a:avLst/>
          </a:prstGeom>
          <a:noFill/>
        </p:spPr>
        <p:txBody>
          <a:bodyPr wrap="none" rtlCol="0">
            <a:spAutoFit/>
          </a:bodyPr>
          <a:lstStyle/>
          <a:p>
            <a:r>
              <a:rPr lang="en-US" sz="2400" dirty="0">
                <a:solidFill>
                  <a:schemeClr val="dk1"/>
                </a:solidFill>
              </a:rPr>
              <a:t>SLS</a:t>
            </a:r>
          </a:p>
        </p:txBody>
      </p:sp>
      <p:sp>
        <p:nvSpPr>
          <p:cNvPr id="14" name="Textfeld 13">
            <a:extLst>
              <a:ext uri="{FF2B5EF4-FFF2-40B4-BE49-F238E27FC236}">
                <a16:creationId xmlns:a16="http://schemas.microsoft.com/office/drawing/2014/main" id="{032FDB8A-EF96-4DF5-B10F-B828545314C3}"/>
              </a:ext>
            </a:extLst>
          </p:cNvPr>
          <p:cNvSpPr txBox="1"/>
          <p:nvPr/>
        </p:nvSpPr>
        <p:spPr>
          <a:xfrm>
            <a:off x="6184873" y="3873905"/>
            <a:ext cx="851515" cy="461665"/>
          </a:xfrm>
          <a:prstGeom prst="rect">
            <a:avLst/>
          </a:prstGeom>
          <a:noFill/>
        </p:spPr>
        <p:txBody>
          <a:bodyPr wrap="none" rtlCol="0">
            <a:spAutoFit/>
          </a:bodyPr>
          <a:lstStyle/>
          <a:p>
            <a:r>
              <a:rPr lang="en-US" sz="2400" dirty="0">
                <a:solidFill>
                  <a:schemeClr val="dk1"/>
                </a:solidFill>
              </a:rPr>
              <a:t>ESM</a:t>
            </a:r>
          </a:p>
        </p:txBody>
      </p:sp>
    </p:spTree>
    <p:extLst>
      <p:ext uri="{BB962C8B-B14F-4D97-AF65-F5344CB8AC3E}">
        <p14:creationId xmlns:p14="http://schemas.microsoft.com/office/powerpoint/2010/main" val="8899236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Trades</a:t>
            </a:r>
            <a:r>
              <a:rPr lang="en-US" dirty="0"/>
              <a:t>:</a:t>
            </a:r>
          </a:p>
          <a:p>
            <a:r>
              <a:rPr lang="en-US" dirty="0"/>
              <a:t>An important element for defining the system configuration are trade-offs</a:t>
            </a:r>
          </a:p>
          <a:p>
            <a:r>
              <a:rPr lang="en-US" dirty="0"/>
              <a:t>A trade-off shall compare different solutions and shall produce a rigorous evaluation to foster decisions</a:t>
            </a:r>
          </a:p>
          <a:p>
            <a:r>
              <a:rPr lang="en-US" dirty="0"/>
              <a:t>A standard trade-off format shall be defined at the beginning of the project to ease the trade-off (considering schedule, risk, cost, performance as key parameter with different weighting factors and clear values like 0 to 10)</a:t>
            </a:r>
          </a:p>
          <a:p>
            <a:r>
              <a:rPr lang="en-US" dirty="0"/>
              <a:t>Trade-offs shall be completed by robustness analysis considering equal weighting factors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219793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Schematics / Architecture / Diagrams</a:t>
            </a:r>
            <a:r>
              <a:rPr lang="en-US" dirty="0"/>
              <a:t>:</a:t>
            </a:r>
          </a:p>
          <a:p>
            <a:r>
              <a:rPr lang="en-US" dirty="0"/>
              <a:t>Important element for system description</a:t>
            </a:r>
            <a:br>
              <a:rPr lang="en-US" dirty="0"/>
            </a:br>
            <a:r>
              <a:rPr lang="en-US" dirty="0"/>
              <a:t>are block diagrams, </a:t>
            </a:r>
            <a:br>
              <a:rPr lang="en-US" dirty="0"/>
            </a:br>
            <a:r>
              <a:rPr lang="en-US" dirty="0"/>
              <a:t>flow schematics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5">
            <a:extLst>
              <a:ext uri="{FF2B5EF4-FFF2-40B4-BE49-F238E27FC236}">
                <a16:creationId xmlns:a16="http://schemas.microsoft.com/office/drawing/2014/main" id="{168A899E-D1A2-471D-B0A0-F7257F2FE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2133" y="3098799"/>
            <a:ext cx="2379557" cy="361683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23FF8DB7-ECC7-405F-8CFB-E6BFEDA1E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179" y="228406"/>
            <a:ext cx="4576296" cy="6487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4454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Schematics / Architecture / Diagrams</a:t>
            </a:r>
            <a:r>
              <a:rPr lang="en-US" dirty="0"/>
              <a:t>:</a:t>
            </a:r>
          </a:p>
          <a:p>
            <a:r>
              <a:rPr lang="en-US" dirty="0"/>
              <a:t>But reality looks different…</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52</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11" name="Picture 4">
            <a:extLst>
              <a:ext uri="{FF2B5EF4-FFF2-40B4-BE49-F238E27FC236}">
                <a16:creationId xmlns:a16="http://schemas.microsoft.com/office/drawing/2014/main" id="{7C252083-3EDD-4B09-9761-26239CFA44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909" y="3195138"/>
            <a:ext cx="5438307" cy="3059048"/>
          </a:xfrm>
          <a:prstGeom prst="rect">
            <a:avLst/>
          </a:prstGeom>
        </p:spPr>
      </p:pic>
      <p:pic>
        <p:nvPicPr>
          <p:cNvPr id="12" name="Picture 1">
            <a:extLst>
              <a:ext uri="{FF2B5EF4-FFF2-40B4-BE49-F238E27FC236}">
                <a16:creationId xmlns:a16="http://schemas.microsoft.com/office/drawing/2014/main" id="{C2A31BEA-D709-4B68-8E15-24D1E3688F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146" b="4480"/>
          <a:stretch/>
        </p:blipFill>
        <p:spPr>
          <a:xfrm>
            <a:off x="6096000" y="3195137"/>
            <a:ext cx="5497093" cy="3059048"/>
          </a:xfrm>
          <a:prstGeom prst="rect">
            <a:avLst/>
          </a:prstGeom>
        </p:spPr>
      </p:pic>
    </p:spTree>
    <p:extLst>
      <p:ext uri="{BB962C8B-B14F-4D97-AF65-F5344CB8AC3E}">
        <p14:creationId xmlns:p14="http://schemas.microsoft.com/office/powerpoint/2010/main" val="943189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TRL / IRL</a:t>
            </a:r>
            <a:r>
              <a:rPr lang="en-US" dirty="0"/>
              <a:t>:</a:t>
            </a:r>
          </a:p>
          <a:p>
            <a:r>
              <a:rPr lang="en-US" dirty="0"/>
              <a:t>Technology readiness levels</a:t>
            </a:r>
            <a:r>
              <a:rPr lang="en-US" b="0" i="0" dirty="0">
                <a:solidFill>
                  <a:srgbClr val="202122"/>
                </a:solidFill>
                <a:effectLst/>
                <a:latin typeface="Arial" panose="020B0604020202020204" pitchFamily="34" charset="0"/>
              </a:rPr>
              <a:t> are a method for </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estimating the maturity of technologies during </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the acquisition phase of a program, developed at</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NASA during the 1970s</a:t>
            </a:r>
          </a:p>
          <a:p>
            <a:r>
              <a:rPr lang="en-US" b="0" i="0" dirty="0">
                <a:solidFill>
                  <a:srgbClr val="202122"/>
                </a:solidFill>
                <a:effectLst/>
                <a:latin typeface="Arial" panose="020B0604020202020204" pitchFamily="34" charset="0"/>
              </a:rPr>
              <a:t>The use of TRLs enables consistent, uniform </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discussions of technical maturity across different </a:t>
            </a:r>
            <a:br>
              <a:rPr lang="en-US" b="0" i="0" dirty="0">
                <a:solidFill>
                  <a:srgbClr val="202122"/>
                </a:solidFill>
                <a:effectLst/>
                <a:latin typeface="Arial" panose="020B0604020202020204" pitchFamily="34" charset="0"/>
              </a:rPr>
            </a:br>
            <a:r>
              <a:rPr lang="en-US" b="0" i="0" dirty="0">
                <a:solidFill>
                  <a:srgbClr val="202122"/>
                </a:solidFill>
                <a:effectLst/>
                <a:latin typeface="Arial" panose="020B0604020202020204" pitchFamily="34" charset="0"/>
              </a:rPr>
              <a:t>types of technology</a:t>
            </a:r>
            <a:endParaRPr lang="en-US"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53</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D90F948E-E38A-47BE-8F7D-5AD533D08FE6}"/>
              </a:ext>
            </a:extLst>
          </p:cNvPr>
          <p:cNvPicPr>
            <a:picLocks noChangeAspect="1"/>
          </p:cNvPicPr>
          <p:nvPr/>
        </p:nvPicPr>
        <p:blipFill>
          <a:blip r:embed="rId2"/>
          <a:stretch>
            <a:fillRect/>
          </a:stretch>
        </p:blipFill>
        <p:spPr>
          <a:xfrm>
            <a:off x="8907869" y="2357211"/>
            <a:ext cx="2279017" cy="3703402"/>
          </a:xfrm>
          <a:prstGeom prst="rect">
            <a:avLst/>
          </a:prstGeom>
        </p:spPr>
      </p:pic>
    </p:spTree>
    <p:extLst>
      <p:ext uri="{BB962C8B-B14F-4D97-AF65-F5344CB8AC3E}">
        <p14:creationId xmlns:p14="http://schemas.microsoft.com/office/powerpoint/2010/main" val="3382344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TRL / IRL</a:t>
            </a:r>
            <a:r>
              <a:rPr lang="en-US" dirty="0"/>
              <a:t>:</a:t>
            </a:r>
          </a:p>
          <a:p>
            <a:r>
              <a:rPr lang="en-US" dirty="0"/>
              <a:t>Integration readiness levels</a:t>
            </a:r>
            <a:r>
              <a:rPr lang="en-US" b="0" i="0" dirty="0">
                <a:solidFill>
                  <a:srgbClr val="202122"/>
                </a:solidFill>
                <a:effectLst/>
                <a:latin typeface="Arial" panose="020B0604020202020204" pitchFamily="34" charset="0"/>
              </a:rPr>
              <a:t> </a:t>
            </a:r>
            <a:r>
              <a:rPr lang="en-US" dirty="0"/>
              <a:t>describes the integration maturity of a developing technology with another technology, developing or mature</a:t>
            </a:r>
          </a:p>
          <a:p>
            <a:r>
              <a:rPr lang="en-US" dirty="0"/>
              <a:t>IRLs not only provide a check to where the technology is on an integration readiness scale, but also a direction for improving integration with other technologies. As TRL has been used to assess the risk associated with developing technologies, IRL is designed to assess the risk of integration</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54</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descr="Ein Bild, das Tisch enthält.&#10;&#10;Automatisch generierte Beschreibung">
            <a:extLst>
              <a:ext uri="{FF2B5EF4-FFF2-40B4-BE49-F238E27FC236}">
                <a16:creationId xmlns:a16="http://schemas.microsoft.com/office/drawing/2014/main" id="{B02570BB-A898-4B6A-A424-EE0501264CA6}"/>
              </a:ext>
            </a:extLst>
          </p:cNvPr>
          <p:cNvPicPr>
            <a:picLocks noChangeAspect="1"/>
          </p:cNvPicPr>
          <p:nvPr/>
        </p:nvPicPr>
        <p:blipFill>
          <a:blip r:embed="rId2"/>
          <a:stretch>
            <a:fillRect/>
          </a:stretch>
        </p:blipFill>
        <p:spPr>
          <a:xfrm>
            <a:off x="6096000" y="4841168"/>
            <a:ext cx="4588022" cy="1990392"/>
          </a:xfrm>
          <a:prstGeom prst="rect">
            <a:avLst/>
          </a:prstGeom>
        </p:spPr>
      </p:pic>
    </p:spTree>
    <p:extLst>
      <p:ext uri="{BB962C8B-B14F-4D97-AF65-F5344CB8AC3E}">
        <p14:creationId xmlns:p14="http://schemas.microsoft.com/office/powerpoint/2010/main" val="155769205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de-DE" dirty="0"/>
              <a:t>Equipment </a:t>
            </a:r>
            <a:r>
              <a:rPr lang="de-DE" dirty="0" err="1"/>
              <a:t>Qualification</a:t>
            </a:r>
            <a:r>
              <a:rPr lang="de-DE" dirty="0"/>
              <a:t> </a:t>
            </a:r>
            <a:r>
              <a:rPr lang="de-DE" dirty="0" err="1"/>
              <a:t>Category</a:t>
            </a:r>
            <a:r>
              <a:rPr lang="de-DE" dirty="0"/>
              <a:t> (EQC</a:t>
            </a:r>
            <a:r>
              <a:rPr lang="de-DE" b="0" i="0" dirty="0">
                <a:solidFill>
                  <a:srgbClr val="172B4D"/>
                </a:solidFill>
                <a:effectLst/>
                <a:latin typeface="-apple-system"/>
              </a:rPr>
              <a:t>)</a:t>
            </a:r>
            <a:r>
              <a:rPr lang="en-US" dirty="0"/>
              <a:t>:</a:t>
            </a:r>
          </a:p>
          <a:p>
            <a:r>
              <a:rPr lang="en-US" dirty="0"/>
              <a:t>The </a:t>
            </a:r>
            <a:r>
              <a:rPr lang="en-US" dirty="0">
                <a:effectLst/>
              </a:rPr>
              <a:t>metric Equipment Qualification Category (EQC) follows the ECSS definition (E-ST-10-02C and reflects the qualification status of the equipment chosen</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55</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7297583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endParaRPr lang="en-US" dirty="0">
              <a:effectLst/>
            </a:endParaRP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B9BC5237-8E91-467E-8ADE-1CF13723DC58}"/>
              </a:ext>
            </a:extLst>
          </p:cNvPr>
          <p:cNvPicPr>
            <a:picLocks noChangeAspect="1"/>
          </p:cNvPicPr>
          <p:nvPr/>
        </p:nvPicPr>
        <p:blipFill>
          <a:blip r:embed="rId2"/>
          <a:stretch>
            <a:fillRect/>
          </a:stretch>
        </p:blipFill>
        <p:spPr>
          <a:xfrm>
            <a:off x="1800225" y="290512"/>
            <a:ext cx="8591550" cy="6276975"/>
          </a:xfrm>
          <a:prstGeom prst="rect">
            <a:avLst/>
          </a:prstGeom>
        </p:spPr>
      </p:pic>
    </p:spTree>
    <p:extLst>
      <p:ext uri="{BB962C8B-B14F-4D97-AF65-F5344CB8AC3E}">
        <p14:creationId xmlns:p14="http://schemas.microsoft.com/office/powerpoint/2010/main" val="7982112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de-DE" dirty="0" err="1"/>
              <a:t>Advanced</a:t>
            </a:r>
            <a:r>
              <a:rPr lang="de-DE" dirty="0"/>
              <a:t> Degree </a:t>
            </a:r>
            <a:r>
              <a:rPr lang="de-DE" dirty="0" err="1"/>
              <a:t>of</a:t>
            </a:r>
            <a:r>
              <a:rPr lang="de-DE" dirty="0"/>
              <a:t> </a:t>
            </a:r>
            <a:r>
              <a:rPr lang="de-DE" dirty="0" err="1"/>
              <a:t>Difficulty</a:t>
            </a:r>
            <a:r>
              <a:rPr lang="de-DE" dirty="0"/>
              <a:t> (AD²</a:t>
            </a:r>
            <a:r>
              <a:rPr lang="de-DE" b="0" i="0" dirty="0">
                <a:solidFill>
                  <a:srgbClr val="172B4D"/>
                </a:solidFill>
                <a:effectLst/>
                <a:latin typeface="-apple-system"/>
              </a:rPr>
              <a:t>)</a:t>
            </a:r>
            <a:r>
              <a:rPr lang="en-US" dirty="0"/>
              <a:t>:</a:t>
            </a:r>
          </a:p>
          <a:p>
            <a:r>
              <a:rPr lang="en-US" dirty="0">
                <a:effectLst/>
              </a:rPr>
              <a:t>The metric AD² aims to support the program risk assessment</a:t>
            </a:r>
          </a:p>
          <a:p>
            <a:r>
              <a:rPr lang="en-US" dirty="0">
                <a:effectLst/>
              </a:rPr>
              <a:t>The levels of risks associated with AD² are described in terms of the experience base of the developers / equipment manufacturers, i.e. have they done this before?</a:t>
            </a:r>
          </a:p>
          <a:p>
            <a:pPr marL="125730" indent="0">
              <a:buNone/>
            </a:pPr>
            <a:endParaRPr lang="en-US" dirty="0">
              <a:effectLst/>
            </a:endParaRP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2484785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125730" indent="0">
              <a:buNone/>
            </a:pPr>
            <a:endParaRPr lang="en-US" dirty="0">
              <a:effectLst/>
            </a:endParaRP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EC95F09B-021E-49F4-8C7F-716722075682}"/>
              </a:ext>
            </a:extLst>
          </p:cNvPr>
          <p:cNvPicPr>
            <a:picLocks noChangeAspect="1"/>
          </p:cNvPicPr>
          <p:nvPr/>
        </p:nvPicPr>
        <p:blipFill>
          <a:blip r:embed="rId2"/>
          <a:stretch>
            <a:fillRect/>
          </a:stretch>
        </p:blipFill>
        <p:spPr>
          <a:xfrm>
            <a:off x="827484" y="0"/>
            <a:ext cx="10537031" cy="6858000"/>
          </a:xfrm>
          <a:prstGeom prst="rect">
            <a:avLst/>
          </a:prstGeom>
        </p:spPr>
      </p:pic>
    </p:spTree>
    <p:extLst>
      <p:ext uri="{BB962C8B-B14F-4D97-AF65-F5344CB8AC3E}">
        <p14:creationId xmlns:p14="http://schemas.microsoft.com/office/powerpoint/2010/main" val="25299361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de-DE" dirty="0"/>
              <a:t>Risk Analysis</a:t>
            </a:r>
            <a:r>
              <a:rPr lang="en-US" dirty="0"/>
              <a:t>:</a:t>
            </a:r>
          </a:p>
          <a:p>
            <a:r>
              <a:rPr lang="en-US" dirty="0"/>
              <a:t>Detailed risk analysis needs to be performed</a:t>
            </a:r>
            <a:br>
              <a:rPr lang="en-US" dirty="0"/>
            </a:br>
            <a:r>
              <a:rPr lang="en-US" dirty="0"/>
              <a:t> following the assessment of TRLs / IRLs / </a:t>
            </a:r>
            <a:br>
              <a:rPr lang="en-US" dirty="0"/>
            </a:br>
            <a:r>
              <a:rPr lang="en-US" dirty="0"/>
              <a:t>EQC / AD² considering:</a:t>
            </a:r>
          </a:p>
          <a:p>
            <a:pPr lvl="1">
              <a:defRPr/>
            </a:pPr>
            <a:r>
              <a:rPr lang="en-US" sz="2000" dirty="0"/>
              <a:t>Risk identification</a:t>
            </a:r>
          </a:p>
          <a:p>
            <a:pPr lvl="1">
              <a:defRPr/>
            </a:pPr>
            <a:r>
              <a:rPr lang="en-US" sz="2000" dirty="0"/>
              <a:t>Risk analysis (Probability / severity)</a:t>
            </a:r>
          </a:p>
          <a:p>
            <a:pPr lvl="1">
              <a:defRPr/>
            </a:pPr>
            <a:r>
              <a:rPr lang="en-US" sz="2000" dirty="0"/>
              <a:t>Risk handling (risk mitigation)</a:t>
            </a:r>
          </a:p>
          <a:p>
            <a:pPr lvl="1">
              <a:defRPr/>
            </a:pPr>
            <a:r>
              <a:rPr lang="en-US" sz="2000" dirty="0"/>
              <a:t>Risk monitoring</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fontScale="90000"/>
          </a:bodyPr>
          <a:lstStyle/>
          <a:p>
            <a:r>
              <a:rPr lang="en-US" sz="4000" b="1" dirty="0">
                <a:solidFill>
                  <a:schemeClr val="bg1"/>
                </a:solidFill>
              </a:rPr>
              <a:t>Which System Engineering tools &amp; methods exist</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59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Grafik 8">
            <a:extLst>
              <a:ext uri="{FF2B5EF4-FFF2-40B4-BE49-F238E27FC236}">
                <a16:creationId xmlns:a16="http://schemas.microsoft.com/office/drawing/2014/main" id="{98C84261-5713-47D2-9E31-3103B3B2BB9F}"/>
              </a:ext>
            </a:extLst>
          </p:cNvPr>
          <p:cNvPicPr>
            <a:picLocks noChangeAspect="1"/>
          </p:cNvPicPr>
          <p:nvPr/>
        </p:nvPicPr>
        <p:blipFill>
          <a:blip r:embed="rId2"/>
          <a:stretch>
            <a:fillRect/>
          </a:stretch>
        </p:blipFill>
        <p:spPr>
          <a:xfrm>
            <a:off x="7968117" y="2186517"/>
            <a:ext cx="3612242" cy="4075956"/>
          </a:xfrm>
          <a:prstGeom prst="rect">
            <a:avLst/>
          </a:prstGeom>
          <a:solidFill>
            <a:schemeClr val="bg1"/>
          </a:solidFill>
        </p:spPr>
      </p:pic>
    </p:spTree>
    <p:extLst>
      <p:ext uri="{BB962C8B-B14F-4D97-AF65-F5344CB8AC3E}">
        <p14:creationId xmlns:p14="http://schemas.microsoft.com/office/powerpoint/2010/main" val="2039775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Introduction:</a:t>
            </a:r>
          </a:p>
          <a:p>
            <a:r>
              <a:rPr lang="en-US" dirty="0"/>
              <a:t>Because the objective of the spacecraft mission influences significantly the selection + design of the propulsion subsystem</a:t>
            </a:r>
          </a:p>
          <a:p>
            <a:pPr lvl="1"/>
            <a:r>
              <a:rPr lang="en-US" sz="2000" dirty="0"/>
              <a:t>Propulsion Systems for launch vehicles (e.g. SLS (Space Launch System) launcher) must fulfill completely different requirements compared to Orion ESM (European Service Module) or MSR-ERO (Mars Sample Return - Earth Return Orbiter)</a:t>
            </a:r>
          </a:p>
          <a:p>
            <a:pPr lvl="1"/>
            <a:r>
              <a:rPr lang="en-US" sz="2000" dirty="0"/>
              <a:t>SLS launcher needs propulsion system with very high thrust level (lift-off from Earth)</a:t>
            </a:r>
          </a:p>
          <a:p>
            <a:pPr lvl="1"/>
            <a:r>
              <a:rPr lang="en-US" sz="2000" dirty="0"/>
              <a:t>Orion-ESM needs propulsion system with redundancy (human rated)</a:t>
            </a:r>
          </a:p>
          <a:p>
            <a:pPr lvl="1"/>
            <a:r>
              <a:rPr lang="en-US" sz="2000" dirty="0"/>
              <a:t>MSR-ERO needs propulsion system with high specific impulse (e.g. transfer Earth to Mars – details will follow in lectures on electric propulsion systems)</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Why learning Spacecraft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578861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Overview</a:t>
            </a:r>
            <a:r>
              <a:rPr lang="en-US" dirty="0"/>
              <a:t>:</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sz="4000" dirty="0">
                <a:solidFill>
                  <a:schemeClr val="bg1"/>
                </a:solidFill>
              </a:rPr>
              <a:t>Which Subsystems are needed</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60</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7">
            <a:extLst>
              <a:ext uri="{FF2B5EF4-FFF2-40B4-BE49-F238E27FC236}">
                <a16:creationId xmlns:a16="http://schemas.microsoft.com/office/drawing/2014/main" id="{100E4295-75ED-4091-87D4-EB7BBF6633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7032" y="4491443"/>
            <a:ext cx="3787199" cy="218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13109386-6C85-49BD-8619-45666AE7A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90" y="2773936"/>
            <a:ext cx="4080772" cy="218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rafik 10">
            <a:extLst>
              <a:ext uri="{FF2B5EF4-FFF2-40B4-BE49-F238E27FC236}">
                <a16:creationId xmlns:a16="http://schemas.microsoft.com/office/drawing/2014/main" id="{A1EC383E-C789-4695-ABE0-657CE37A4DBD}"/>
              </a:ext>
            </a:extLst>
          </p:cNvPr>
          <p:cNvPicPr>
            <a:picLocks noChangeAspect="1"/>
          </p:cNvPicPr>
          <p:nvPr/>
        </p:nvPicPr>
        <p:blipFill>
          <a:blip r:embed="rId4"/>
          <a:stretch>
            <a:fillRect/>
          </a:stretch>
        </p:blipFill>
        <p:spPr>
          <a:xfrm>
            <a:off x="7560632" y="2179866"/>
            <a:ext cx="3820137" cy="2147708"/>
          </a:xfrm>
          <a:prstGeom prst="rect">
            <a:avLst/>
          </a:prstGeom>
        </p:spPr>
      </p:pic>
      <p:sp>
        <p:nvSpPr>
          <p:cNvPr id="12" name="Textfeld 11">
            <a:extLst>
              <a:ext uri="{FF2B5EF4-FFF2-40B4-BE49-F238E27FC236}">
                <a16:creationId xmlns:a16="http://schemas.microsoft.com/office/drawing/2014/main" id="{4DFB668C-2B8C-4568-91D4-5DB1738037B7}"/>
              </a:ext>
            </a:extLst>
          </p:cNvPr>
          <p:cNvSpPr txBox="1"/>
          <p:nvPr/>
        </p:nvSpPr>
        <p:spPr>
          <a:xfrm>
            <a:off x="8923575" y="4412363"/>
            <a:ext cx="1638590" cy="461665"/>
          </a:xfrm>
          <a:prstGeom prst="rect">
            <a:avLst/>
          </a:prstGeom>
          <a:noFill/>
        </p:spPr>
        <p:txBody>
          <a:bodyPr wrap="none" rtlCol="0">
            <a:spAutoFit/>
          </a:bodyPr>
          <a:lstStyle/>
          <a:p>
            <a:r>
              <a:rPr lang="en-US" sz="2400" dirty="0">
                <a:solidFill>
                  <a:schemeClr val="dk1"/>
                </a:solidFill>
              </a:rPr>
              <a:t>MSR-ERO</a:t>
            </a:r>
          </a:p>
        </p:txBody>
      </p:sp>
      <p:sp>
        <p:nvSpPr>
          <p:cNvPr id="13" name="Textfeld 12">
            <a:extLst>
              <a:ext uri="{FF2B5EF4-FFF2-40B4-BE49-F238E27FC236}">
                <a16:creationId xmlns:a16="http://schemas.microsoft.com/office/drawing/2014/main" id="{88952021-C6CF-45A6-B7C1-08F000651D06}"/>
              </a:ext>
            </a:extLst>
          </p:cNvPr>
          <p:cNvSpPr txBox="1"/>
          <p:nvPr/>
        </p:nvSpPr>
        <p:spPr>
          <a:xfrm>
            <a:off x="1969184" y="5031784"/>
            <a:ext cx="766557" cy="461665"/>
          </a:xfrm>
          <a:prstGeom prst="rect">
            <a:avLst/>
          </a:prstGeom>
          <a:noFill/>
        </p:spPr>
        <p:txBody>
          <a:bodyPr wrap="none" rtlCol="0">
            <a:spAutoFit/>
          </a:bodyPr>
          <a:lstStyle/>
          <a:p>
            <a:r>
              <a:rPr lang="en-US" sz="2400" dirty="0">
                <a:solidFill>
                  <a:schemeClr val="dk1"/>
                </a:solidFill>
              </a:rPr>
              <a:t>SLS</a:t>
            </a:r>
          </a:p>
        </p:txBody>
      </p:sp>
      <p:sp>
        <p:nvSpPr>
          <p:cNvPr id="14" name="Textfeld 13">
            <a:extLst>
              <a:ext uri="{FF2B5EF4-FFF2-40B4-BE49-F238E27FC236}">
                <a16:creationId xmlns:a16="http://schemas.microsoft.com/office/drawing/2014/main" id="{1B04964B-0127-4D95-B2FC-2E9A8648A41C}"/>
              </a:ext>
            </a:extLst>
          </p:cNvPr>
          <p:cNvSpPr txBox="1"/>
          <p:nvPr/>
        </p:nvSpPr>
        <p:spPr>
          <a:xfrm>
            <a:off x="6184873" y="3884065"/>
            <a:ext cx="851515" cy="461665"/>
          </a:xfrm>
          <a:prstGeom prst="rect">
            <a:avLst/>
          </a:prstGeom>
          <a:noFill/>
        </p:spPr>
        <p:txBody>
          <a:bodyPr wrap="none" rtlCol="0">
            <a:spAutoFit/>
          </a:bodyPr>
          <a:lstStyle/>
          <a:p>
            <a:r>
              <a:rPr lang="en-US" sz="2400" dirty="0">
                <a:solidFill>
                  <a:schemeClr val="dk1"/>
                </a:solidFill>
              </a:rPr>
              <a:t>ESM</a:t>
            </a:r>
          </a:p>
        </p:txBody>
      </p:sp>
    </p:spTree>
    <p:extLst>
      <p:ext uri="{BB962C8B-B14F-4D97-AF65-F5344CB8AC3E}">
        <p14:creationId xmlns:p14="http://schemas.microsoft.com/office/powerpoint/2010/main" val="15624727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sz="2400" dirty="0">
                <a:solidFill>
                  <a:schemeClr val="tx1"/>
                </a:solidFill>
              </a:rPr>
              <a:t>Overview</a:t>
            </a:r>
            <a:r>
              <a:rPr lang="en-US" dirty="0"/>
              <a:t>:</a:t>
            </a:r>
          </a:p>
          <a:p>
            <a:pPr>
              <a:defRPr/>
            </a:pPr>
            <a:r>
              <a:rPr lang="en-GB" altLang="de-DE" dirty="0"/>
              <a:t>First it is important to define L0 (out-of-scope) and </a:t>
            </a:r>
            <a:br>
              <a:rPr lang="en-GB" altLang="de-DE" dirty="0"/>
            </a:br>
            <a:r>
              <a:rPr lang="en-GB" altLang="de-DE" dirty="0"/>
              <a:t>afterwards L1 (in-scope) as well as L2 (</a:t>
            </a:r>
            <a:r>
              <a:rPr lang="en-GB" altLang="de-DE" dirty="0" err="1"/>
              <a:t>out-of</a:t>
            </a:r>
            <a:r>
              <a:rPr lang="en-GB" altLang="de-DE" dirty="0"/>
              <a:t> scope)</a:t>
            </a:r>
          </a:p>
          <a:p>
            <a:pPr>
              <a:defRPr/>
            </a:pPr>
            <a:r>
              <a:rPr lang="en-GB" altLang="de-DE" dirty="0"/>
              <a:t>The Orion vehicle (L0) includes the following </a:t>
            </a:r>
            <a:br>
              <a:rPr lang="en-GB" altLang="de-DE" dirty="0"/>
            </a:br>
            <a:r>
              <a:rPr lang="en-GB" altLang="de-DE" dirty="0"/>
              <a:t>elements:</a:t>
            </a:r>
          </a:p>
          <a:p>
            <a:pPr lvl="1">
              <a:defRPr/>
            </a:pPr>
            <a:r>
              <a:rPr lang="en-GB" altLang="de-DE" sz="2000" dirty="0"/>
              <a:t>Crew Module (CM) and Crew Module Adapter </a:t>
            </a:r>
            <a:br>
              <a:rPr lang="en-GB" altLang="de-DE" sz="2000" dirty="0"/>
            </a:br>
            <a:r>
              <a:rPr lang="en-GB" altLang="de-DE" sz="2000" dirty="0"/>
              <a:t>(CMA) – LM</a:t>
            </a:r>
          </a:p>
          <a:p>
            <a:pPr lvl="1">
              <a:defRPr/>
            </a:pPr>
            <a:r>
              <a:rPr lang="en-GB" altLang="de-DE" sz="2000" dirty="0"/>
              <a:t>European Service Module (ESM) – Airbus DS (L1)</a:t>
            </a:r>
          </a:p>
          <a:p>
            <a:pPr lvl="2">
              <a:defRPr/>
            </a:pPr>
            <a:r>
              <a:rPr lang="en-GB" altLang="de-DE" sz="1800" dirty="0"/>
              <a:t>OMS-E – NASA (L2)</a:t>
            </a:r>
          </a:p>
          <a:p>
            <a:pPr lvl="2">
              <a:defRPr/>
            </a:pPr>
            <a:r>
              <a:rPr lang="en-GB" altLang="de-DE" sz="1800" dirty="0"/>
              <a:t>Prop Tanks – AGG (L2)</a:t>
            </a:r>
          </a:p>
          <a:p>
            <a:pPr lvl="1">
              <a:defRPr/>
            </a:pPr>
            <a:r>
              <a:rPr lang="en-GB" altLang="de-DE" sz="2000" dirty="0"/>
              <a:t>Launch Abort System (LAS) – Lockheed Martin</a:t>
            </a:r>
          </a:p>
          <a:p>
            <a:pPr lvl="1">
              <a:defRPr/>
            </a:pPr>
            <a:r>
              <a:rPr lang="en-GB" altLang="de-DE" sz="2000" dirty="0"/>
              <a:t>Spacecraft Adapter (SA) – Lockheed Martin</a:t>
            </a:r>
          </a:p>
          <a:p>
            <a:pPr lvl="1">
              <a:defRPr/>
            </a:pPr>
            <a:r>
              <a:rPr lang="en-GB" altLang="de-DE" sz="2000" dirty="0"/>
              <a:t>Spacecraft Adapter Jettison Fairing (SAJ) – LM</a:t>
            </a:r>
            <a:endParaRPr lang="en-US" sz="2000"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sz="4000" dirty="0">
                <a:solidFill>
                  <a:schemeClr val="bg1"/>
                </a:solidFill>
              </a:rPr>
              <a:t>Which Subsystems are needed</a:t>
            </a:r>
            <a:r>
              <a:rPr lang="en-US" dirty="0">
                <a:solidFill>
                  <a:schemeClr val="bg1"/>
                </a:solidFill>
              </a:rPr>
              <a:t>?</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61</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5">
            <a:extLst>
              <a:ext uri="{FF2B5EF4-FFF2-40B4-BE49-F238E27FC236}">
                <a16:creationId xmlns:a16="http://schemas.microsoft.com/office/drawing/2014/main" id="{AB729819-ADEF-40FE-A468-53B372A28B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3764" y="4402203"/>
            <a:ext cx="3893044" cy="2357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a:extLst>
              <a:ext uri="{FF2B5EF4-FFF2-40B4-BE49-F238E27FC236}">
                <a16:creationId xmlns:a16="http://schemas.microsoft.com/office/drawing/2014/main" id="{54C1AE69-93F5-4B16-B83D-AD77D4A8B7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85943" y="2128730"/>
            <a:ext cx="3041536" cy="2290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82131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Introduction:</a:t>
            </a:r>
          </a:p>
          <a:p>
            <a:r>
              <a:rPr lang="en-US" dirty="0"/>
              <a:t>Because the propulsion subsystems have strong interactions / important I/Fs (Interfaces) with the other subsystems which result in key requirements for all subsystems</a:t>
            </a:r>
          </a:p>
          <a:p>
            <a:pPr lvl="1">
              <a:defRPr/>
            </a:pPr>
            <a:r>
              <a:rPr lang="en-GB" altLang="de-DE" sz="2000" dirty="0"/>
              <a:t>The ESM provides translational and 3 axis attitude control for the spacecraft, stores consumables for the crew module (Oxygen, Nitrogen and Water) and provides power via the solar arrays</a:t>
            </a:r>
          </a:p>
          <a:p>
            <a:pPr lvl="1">
              <a:defRPr/>
            </a:pPr>
            <a:r>
              <a:rPr lang="en-GB" altLang="de-DE" sz="2000" dirty="0"/>
              <a:t>The main subsystems respectively equipment of the ESM are Structure, Thermal Control S/S (Subsystem), Consumable Storage S/S, Propulsion S/S, Power Equipment and Avionic Equipment</a:t>
            </a:r>
            <a:endParaRPr lang="en-US" sz="2000"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Why learning Spacecraft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7</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Tree>
    <p:extLst>
      <p:ext uri="{BB962C8B-B14F-4D97-AF65-F5344CB8AC3E}">
        <p14:creationId xmlns:p14="http://schemas.microsoft.com/office/powerpoint/2010/main" val="3082278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Introduction:</a:t>
            </a:r>
          </a:p>
          <a:p>
            <a:r>
              <a:rPr lang="en-US" dirty="0"/>
              <a:t>Roundtable:</a:t>
            </a:r>
          </a:p>
          <a:p>
            <a:pPr lvl="1"/>
            <a:r>
              <a:rPr lang="en-US" sz="2000" dirty="0"/>
              <a:t>Presentation of students (e.g. your experience with propulsion [member of the EPFL rocket team, others …])</a:t>
            </a:r>
          </a:p>
          <a:p>
            <a:pPr lvl="1"/>
            <a:r>
              <a:rPr lang="en-US" sz="2000" dirty="0"/>
              <a:t>Questions on course, project</a:t>
            </a:r>
          </a:p>
          <a:p>
            <a:pPr lvl="1"/>
            <a:r>
              <a:rPr lang="en-US" sz="2000" dirty="0"/>
              <a:t>Feedback</a:t>
            </a:r>
          </a:p>
          <a:p>
            <a:pPr lvl="1"/>
            <a:r>
              <a:rPr lang="en-US" sz="2000" dirty="0"/>
              <a:t>Main interest </a:t>
            </a:r>
            <a:r>
              <a:rPr lang="en-US" sz="2000" dirty="0" err="1"/>
              <a:t>w.r.t.</a:t>
            </a:r>
            <a:r>
              <a:rPr lang="en-US" sz="2000" dirty="0"/>
              <a:t> space propulsion</a:t>
            </a:r>
          </a:p>
          <a:p>
            <a:pPr lvl="1"/>
            <a:r>
              <a:rPr lang="en-US" sz="2000" dirty="0"/>
              <a:t>Expectation from course</a:t>
            </a:r>
          </a:p>
          <a:p>
            <a:pPr lvl="1"/>
            <a:r>
              <a:rPr lang="en-US" sz="2000" dirty="0" err="1"/>
              <a:t>AoB</a:t>
            </a:r>
            <a:endParaRPr lang="en-US" sz="2000" dirty="0"/>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Why learning Spacecraft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8</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9">
            <a:extLst>
              <a:ext uri="{FF2B5EF4-FFF2-40B4-BE49-F238E27FC236}">
                <a16:creationId xmlns:a16="http://schemas.microsoft.com/office/drawing/2014/main" id="{456F9C54-65C7-4C19-9E44-17613D1394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566" y="1625507"/>
            <a:ext cx="9988061" cy="4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737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a:extLst>
              <a:ext uri="{FF2B5EF4-FFF2-40B4-BE49-F238E27FC236}">
                <a16:creationId xmlns:a16="http://schemas.microsoft.com/office/drawing/2014/main" id="{3C04D4F0-9F00-D043-B80F-52268AB0057D}"/>
              </a:ext>
            </a:extLst>
          </p:cNvPr>
          <p:cNvSpPr>
            <a:spLocks noGrp="1"/>
          </p:cNvSpPr>
          <p:nvPr>
            <p:ph idx="1"/>
          </p:nvPr>
        </p:nvSpPr>
        <p:spPr/>
        <p:txBody>
          <a:bodyPr>
            <a:noAutofit/>
          </a:bodyPr>
          <a:lstStyle/>
          <a:p>
            <a:pPr marL="91440" indent="0">
              <a:buNone/>
            </a:pPr>
            <a:r>
              <a:rPr lang="en-US" dirty="0"/>
              <a:t>Introduction:</a:t>
            </a:r>
          </a:p>
          <a:p>
            <a:r>
              <a:rPr lang="en-US" dirty="0"/>
              <a:t>And therefore, to understand </a:t>
            </a:r>
            <a:br>
              <a:rPr lang="en-US" dirty="0"/>
            </a:br>
            <a:r>
              <a:rPr lang="en-US" dirty="0"/>
              <a:t>everything later in the course </a:t>
            </a:r>
            <a:br>
              <a:rPr lang="en-US" dirty="0"/>
            </a:br>
            <a:r>
              <a:rPr lang="en-US" dirty="0"/>
              <a:t>on how to design a propulsion </a:t>
            </a:r>
            <a:br>
              <a:rPr lang="en-US" dirty="0"/>
            </a:br>
            <a:r>
              <a:rPr lang="en-US" dirty="0"/>
              <a:t>system…</a:t>
            </a:r>
          </a:p>
        </p:txBody>
      </p:sp>
      <p:sp>
        <p:nvSpPr>
          <p:cNvPr id="3" name="Titre 2">
            <a:extLst>
              <a:ext uri="{FF2B5EF4-FFF2-40B4-BE49-F238E27FC236}">
                <a16:creationId xmlns:a16="http://schemas.microsoft.com/office/drawing/2014/main" id="{0ADC9092-B8AD-9448-9690-13D94442A120}"/>
              </a:ext>
            </a:extLst>
          </p:cNvPr>
          <p:cNvSpPr>
            <a:spLocks noGrp="1"/>
          </p:cNvSpPr>
          <p:nvPr>
            <p:ph type="title"/>
          </p:nvPr>
        </p:nvSpPr>
        <p:spPr>
          <a:xfrm>
            <a:off x="1206000" y="176400"/>
            <a:ext cx="5400000" cy="1430337"/>
          </a:xfrm>
          <a:solidFill>
            <a:schemeClr val="tx1"/>
          </a:solidFill>
        </p:spPr>
        <p:txBody>
          <a:bodyPr anchor="ctr">
            <a:normAutofit/>
          </a:bodyPr>
          <a:lstStyle/>
          <a:p>
            <a:r>
              <a:rPr lang="en-US" dirty="0">
                <a:solidFill>
                  <a:schemeClr val="bg1"/>
                </a:solidFill>
              </a:rPr>
              <a:t>Why learning Spacecraft Design?</a:t>
            </a:r>
            <a:endParaRPr lang="fr-FR" dirty="0">
              <a:solidFill>
                <a:schemeClr val="bg1"/>
              </a:solidFill>
            </a:endParaRPr>
          </a:p>
        </p:txBody>
      </p:sp>
      <p:sp>
        <p:nvSpPr>
          <p:cNvPr id="4" name="Espace réservé de la date 3">
            <a:extLst>
              <a:ext uri="{FF2B5EF4-FFF2-40B4-BE49-F238E27FC236}">
                <a16:creationId xmlns:a16="http://schemas.microsoft.com/office/drawing/2014/main" id="{CF0AD287-D36E-824B-97DA-B5B92B429141}"/>
              </a:ext>
            </a:extLst>
          </p:cNvPr>
          <p:cNvSpPr>
            <a:spLocks noGrp="1"/>
          </p:cNvSpPr>
          <p:nvPr>
            <p:ph type="dt" sz="half" idx="10"/>
          </p:nvPr>
        </p:nvSpPr>
        <p:spPr/>
        <p:txBody>
          <a:bodyPr/>
          <a:lstStyle/>
          <a:p>
            <a:endParaRPr lang="fr-FR" dirty="0"/>
          </a:p>
        </p:txBody>
      </p:sp>
      <p:sp>
        <p:nvSpPr>
          <p:cNvPr id="6" name="Espace réservé du numéro de diapositive 5">
            <a:extLst>
              <a:ext uri="{FF2B5EF4-FFF2-40B4-BE49-F238E27FC236}">
                <a16:creationId xmlns:a16="http://schemas.microsoft.com/office/drawing/2014/main" id="{F5C95DC5-778C-474A-AD7D-E5E2435C9631}"/>
              </a:ext>
            </a:extLst>
          </p:cNvPr>
          <p:cNvSpPr>
            <a:spLocks noGrp="1"/>
          </p:cNvSpPr>
          <p:nvPr>
            <p:ph type="sldNum" sz="quarter" idx="12"/>
          </p:nvPr>
        </p:nvSpPr>
        <p:spPr/>
        <p:txBody>
          <a:bodyPr/>
          <a:lstStyle/>
          <a:p>
            <a:fld id="{E1E1CD7C-2161-7D43-862E-CE4C333CD873}" type="slidenum">
              <a:rPr lang="fr-FR" smtClean="0"/>
              <a:pPr/>
              <a:t>9</a:t>
            </a:fld>
            <a:endParaRPr lang="fr-FR" dirty="0"/>
          </a:p>
        </p:txBody>
      </p:sp>
      <p:sp>
        <p:nvSpPr>
          <p:cNvPr id="7" name="Google Shape;119;p5">
            <a:extLst>
              <a:ext uri="{FF2B5EF4-FFF2-40B4-BE49-F238E27FC236}">
                <a16:creationId xmlns:a16="http://schemas.microsoft.com/office/drawing/2014/main" id="{A4BAE04F-099F-42CA-AA93-ECEA2FDF3970}"/>
              </a:ext>
            </a:extLst>
          </p:cNvPr>
          <p:cNvSpPr/>
          <p:nvPr/>
        </p:nvSpPr>
        <p:spPr>
          <a:xfrm rot="5400000">
            <a:off x="9106960" y="3656689"/>
            <a:ext cx="5486400" cy="395519"/>
          </a:xfrm>
          <a:prstGeom prst="rect">
            <a:avLst/>
          </a:prstGeom>
          <a:solidFill>
            <a:srgbClr val="00A79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Space Propulsion ENG-510</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sp>
        <p:nvSpPr>
          <p:cNvPr id="8" name="Google Shape;119;p5">
            <a:extLst>
              <a:ext uri="{FF2B5EF4-FFF2-40B4-BE49-F238E27FC236}">
                <a16:creationId xmlns:a16="http://schemas.microsoft.com/office/drawing/2014/main" id="{7F089A66-2ECF-42BF-9CE6-A196B9D774E5}"/>
              </a:ext>
            </a:extLst>
          </p:cNvPr>
          <p:cNvSpPr/>
          <p:nvPr/>
        </p:nvSpPr>
        <p:spPr>
          <a:xfrm rot="16200000">
            <a:off x="-2178160" y="3433489"/>
            <a:ext cx="5040000" cy="395519"/>
          </a:xfrm>
          <a:prstGeom prst="rect">
            <a:avLst/>
          </a:prstGeom>
          <a:solidFill>
            <a:srgbClr val="E30613"/>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667"/>
              <a:buFont typeface="Arial"/>
              <a:buNone/>
              <a:tabLst/>
              <a:defRPr/>
            </a:pPr>
            <a:r>
              <a:rPr lang="de-DE" sz="2400" b="1" dirty="0">
                <a:solidFill>
                  <a:schemeClr val="bg1"/>
                </a:solidFill>
              </a:rPr>
              <a:t>L</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1 –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Introduction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lang="de-DE" sz="2400" b="1" dirty="0">
                <a:solidFill>
                  <a:schemeClr val="bg1"/>
                </a:solidFill>
              </a:rPr>
              <a:t>in</a:t>
            </a:r>
            <a:r>
              <a:rPr kumimoji="0" lang="de-DE" sz="2400" b="1" i="0" u="none" strike="noStrike" kern="0" cap="none" spc="0" normalizeH="0" baseline="0" noProof="0" dirty="0">
                <a:ln>
                  <a:noFill/>
                </a:ln>
                <a:solidFill>
                  <a:schemeClr val="bg1"/>
                </a:solidFill>
                <a:effectLst/>
                <a:uLnTx/>
                <a:uFillTx/>
                <a:latin typeface="Arial"/>
                <a:ea typeface="Arial"/>
                <a:cs typeface="Arial"/>
                <a:sym typeface="Arial"/>
              </a:rPr>
              <a:t> </a:t>
            </a:r>
            <a:r>
              <a:rPr kumimoji="0" lang="de-DE" sz="2400" b="1" i="0" u="none" strike="noStrike" kern="0" cap="none" spc="0" normalizeH="0" baseline="0" noProof="0" dirty="0" err="1">
                <a:ln>
                  <a:noFill/>
                </a:ln>
                <a:solidFill>
                  <a:schemeClr val="bg1"/>
                </a:solidFill>
                <a:effectLst/>
                <a:uLnTx/>
                <a:uFillTx/>
                <a:latin typeface="Arial"/>
                <a:ea typeface="Arial"/>
                <a:cs typeface="Arial"/>
                <a:sym typeface="Arial"/>
              </a:rPr>
              <a:t>Spacecrafts</a:t>
            </a:r>
            <a:endParaRPr kumimoji="0" sz="2400" b="1" i="0" u="none" strike="noStrike" kern="0" cap="none" spc="0" normalizeH="0" baseline="0" noProof="0" dirty="0">
              <a:ln>
                <a:noFill/>
              </a:ln>
              <a:solidFill>
                <a:schemeClr val="bg1"/>
              </a:solidFill>
              <a:effectLst/>
              <a:uLnTx/>
              <a:uFillTx/>
              <a:latin typeface="Arial"/>
              <a:ea typeface="Arial"/>
              <a:cs typeface="Arial"/>
              <a:sym typeface="Arial"/>
            </a:endParaRPr>
          </a:p>
        </p:txBody>
      </p:sp>
      <p:pic>
        <p:nvPicPr>
          <p:cNvPr id="9" name="Picture 2">
            <a:extLst>
              <a:ext uri="{FF2B5EF4-FFF2-40B4-BE49-F238E27FC236}">
                <a16:creationId xmlns:a16="http://schemas.microsoft.com/office/drawing/2014/main" id="{F94A84E1-88A3-4D11-923C-AC860BF7A1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3846" y="180562"/>
            <a:ext cx="5158154" cy="6590316"/>
          </a:xfrm>
          <a:prstGeom prst="rect">
            <a:avLst/>
          </a:prstGeom>
          <a:solidFill>
            <a:srgbClr val="F2F2F2"/>
          </a:solidFill>
          <a:ln>
            <a:noFill/>
          </a:ln>
          <a:effectLst/>
        </p:spPr>
      </p:pic>
    </p:spTree>
    <p:extLst>
      <p:ext uri="{BB962C8B-B14F-4D97-AF65-F5344CB8AC3E}">
        <p14:creationId xmlns:p14="http://schemas.microsoft.com/office/powerpoint/2010/main" val="1112261148"/>
      </p:ext>
    </p:extLst>
  </p:cSld>
  <p:clrMapOvr>
    <a:masterClrMapping/>
  </p:clrMapOvr>
</p:sld>
</file>

<file path=ppt/theme/theme1.xml><?xml version="1.0" encoding="utf-8"?>
<a:theme xmlns:a="http://schemas.openxmlformats.org/drawingml/2006/main" name="EPFL eSpace">
  <a:themeElements>
    <a:clrScheme name="EPFL">
      <a:dk1>
        <a:srgbClr val="413C3A"/>
      </a:dk1>
      <a:lt1>
        <a:srgbClr val="FFFFFF"/>
      </a:lt1>
      <a:dk2>
        <a:srgbClr val="413C3A"/>
      </a:dk2>
      <a:lt2>
        <a:srgbClr val="CAC7C7"/>
      </a:lt2>
      <a:accent1>
        <a:srgbClr val="E30613"/>
      </a:accent1>
      <a:accent2>
        <a:srgbClr val="00A79F"/>
      </a:accent2>
      <a:accent3>
        <a:srgbClr val="413C3A"/>
      </a:accent3>
      <a:accent4>
        <a:srgbClr val="007480"/>
      </a:accent4>
      <a:accent5>
        <a:srgbClr val="F39869"/>
      </a:accent5>
      <a:accent6>
        <a:srgbClr val="B51F1F"/>
      </a:accent6>
      <a:hlink>
        <a:srgbClr val="ED6E9C"/>
      </a:hlink>
      <a:folHlink>
        <a:srgbClr val="4F8F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4176</Words>
  <Application>Microsoft Office PowerPoint</Application>
  <PresentationFormat>Breitbild</PresentationFormat>
  <Paragraphs>642</Paragraphs>
  <Slides>61</Slides>
  <Notes>0</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61</vt:i4>
      </vt:variant>
    </vt:vector>
  </HeadingPairs>
  <TitlesOfParts>
    <vt:vector size="68" baseType="lpstr">
      <vt:lpstr>Microsoft Sans Serif</vt:lpstr>
      <vt:lpstr>Libre Franklin</vt:lpstr>
      <vt:lpstr>Noto Sans Symbols</vt:lpstr>
      <vt:lpstr>Arial</vt:lpstr>
      <vt:lpstr>-apple-system</vt:lpstr>
      <vt:lpstr>Calibri</vt:lpstr>
      <vt:lpstr>EPFL eSpace</vt:lpstr>
      <vt:lpstr>EPFL  Space Center eSpace</vt:lpstr>
      <vt:lpstr>Lecture # 1 Part # 1 Introduction in Spacecrafts</vt:lpstr>
      <vt:lpstr>What is Space Propulsion?</vt:lpstr>
      <vt:lpstr>What is Space Propulsion?</vt:lpstr>
      <vt:lpstr>Why learning Spacecraft Design?</vt:lpstr>
      <vt:lpstr>Why learning Spacecraft Design?</vt:lpstr>
      <vt:lpstr>Why learning Spacecraft Design?</vt:lpstr>
      <vt:lpstr>Why learning Spacecraft Design?</vt:lpstr>
      <vt:lpstr>Why learning Spacecraft Design?</vt:lpstr>
      <vt:lpstr>What is the starting point for S/C design?</vt:lpstr>
      <vt:lpstr>What is the starting point for S/C design?</vt:lpstr>
      <vt:lpstr>What is the starting point for S/C design?</vt:lpstr>
      <vt:lpstr>What is the starting point for S/C design?</vt:lpstr>
      <vt:lpstr>What is the starting point for S/C design?</vt:lpstr>
      <vt:lpstr>What is the starting point for S/C design?</vt:lpstr>
      <vt:lpstr>What is the starting point for S/C design?</vt:lpstr>
      <vt:lpstr>What is the starting point for S/C design?</vt:lpstr>
      <vt:lpstr>What is the starting point for S/C design?</vt:lpstr>
      <vt:lpstr>What is the starting point for S/C design?</vt:lpstr>
      <vt:lpstr>How does the design process work?</vt:lpstr>
      <vt:lpstr>How does the design process work?</vt:lpstr>
      <vt:lpstr>How does the design process work?</vt:lpstr>
      <vt:lpstr>How does the design process work?</vt:lpstr>
      <vt:lpstr>How does the design process work?</vt:lpstr>
      <vt:lpstr>How does the design process work?</vt:lpstr>
      <vt:lpstr>How does the design process work?</vt:lpstr>
      <vt:lpstr>How does the design process work?</vt:lpstr>
      <vt:lpstr>How does the design process work?</vt:lpstr>
      <vt:lpstr>How does the design process work?</vt:lpstr>
      <vt:lpstr>How does the design process work?</vt:lpstr>
      <vt:lpstr>How does the design process work?</vt:lpstr>
      <vt:lpstr>How does the design process work?</vt:lpstr>
      <vt:lpstr>How does the design process work?</vt:lpstr>
      <vt:lpstr>How does the design process work?</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System Engineering tools &amp; methods exist?</vt:lpstr>
      <vt:lpstr>Which Subsystems are needed?</vt:lpstr>
      <vt:lpstr>Which Subsystems are needed?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EPFL Space Center eSpace</dc:title>
  <dc:creator>Andrew Crawford</dc:creator>
  <cp:lastModifiedBy>Jaeger, Markus</cp:lastModifiedBy>
  <cp:revision>66</cp:revision>
  <cp:lastPrinted>2022-02-20T13:26:31Z</cp:lastPrinted>
  <dcterms:created xsi:type="dcterms:W3CDTF">2019-11-01T10:56:50Z</dcterms:created>
  <dcterms:modified xsi:type="dcterms:W3CDTF">2025-02-18T04:04:14Z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60f62a5a-a495-45d1-8e3d-dfe5d511fd89</vt:lpwstr>
  </property>
  <property fmtid="{D5CDD505-2E9C-101B-9397-08002B2CF9AE}" pid="3" name="TaggedBy">
    <vt:lpwstr>JAMA188</vt:lpwstr>
  </property>
  <property fmtid="{D5CDD505-2E9C-101B-9397-08002B2CF9AE}" pid="4" name="L">
    <vt:lpwstr>XXPRI</vt:lpwstr>
  </property>
  <property fmtid="{D5CDD505-2E9C-101B-9397-08002B2CF9AE}" pid="5" name="STAMP">
    <vt:lpwstr>NO</vt:lpwstr>
  </property>
</Properties>
</file>